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81" r:id="rId3"/>
    <p:sldId id="287" r:id="rId4"/>
    <p:sldId id="258" r:id="rId5"/>
    <p:sldId id="271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5F"/>
    <a:srgbClr val="93C571"/>
    <a:srgbClr val="B2D69A"/>
    <a:srgbClr val="9AC87A"/>
    <a:srgbClr val="5F5F5F"/>
    <a:srgbClr val="00518E"/>
    <a:srgbClr val="004376"/>
    <a:srgbClr val="4E93D2"/>
    <a:srgbClr val="E66914"/>
    <a:srgbClr val="8AA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A6219-1108-47C3-A312-5AA8BE2B06CD}" v="328" dt="2025-01-22T15:38:2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14CF2-9305-4528-8157-7C0DEC50DC0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1EC0-3D34-4CC5-9FAE-7A5E47860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5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47E19-75DE-41AE-B336-0038B197EB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8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8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3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00A4-6A78-4F09-8DAD-08E6225529EE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AB08-2A09-41BD-9A8D-8296D9A2C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14" y="4730620"/>
            <a:ext cx="896009" cy="896009"/>
          </a:xfrm>
          <a:prstGeom prst="rect">
            <a:avLst/>
          </a:prstGeom>
        </p:spPr>
      </p:pic>
      <p:pic>
        <p:nvPicPr>
          <p:cNvPr id="15" name="Рисунок 14" descr="irUwRuBLn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69" y="286806"/>
            <a:ext cx="2688896" cy="2590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1" y="3260909"/>
            <a:ext cx="988497" cy="9884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8" y="2016402"/>
            <a:ext cx="984378" cy="9843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77" y="2096612"/>
            <a:ext cx="1019197" cy="10191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268187" y="2892490"/>
            <a:ext cx="7603602" cy="1838130"/>
          </a:xfrm>
          <a:prstGeom prst="roundRect">
            <a:avLst>
              <a:gd name="adj" fmla="val 50000"/>
            </a:avLst>
          </a:prstGeom>
          <a:solidFill>
            <a:srgbClr val="85BD5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Verdana"/>
                <a:ea typeface="Calibri"/>
                <a:cs typeface="Calibri"/>
              </a:rPr>
              <a:t>Нежелательное поведение. </a:t>
            </a:r>
            <a:r>
              <a:rPr lang="ru-RU" sz="4000" b="1" dirty="0" smtClean="0">
                <a:solidFill>
                  <a:prstClr val="white"/>
                </a:solidFill>
                <a:latin typeface="Verdana"/>
                <a:ea typeface="Calibri"/>
                <a:cs typeface="Calibri"/>
              </a:rPr>
              <a:t>Как </a:t>
            </a:r>
            <a:r>
              <a:rPr lang="ru-RU" sz="4000" b="1" dirty="0">
                <a:solidFill>
                  <a:prstClr val="white"/>
                </a:solidFill>
                <a:latin typeface="Verdana"/>
                <a:ea typeface="Calibri"/>
                <a:cs typeface="Calibri"/>
              </a:rPr>
              <a:t>быть?</a:t>
            </a:r>
            <a:endParaRPr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Calibri"/>
              <a:cs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8788" y="2302554"/>
            <a:ext cx="3227543" cy="61614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 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75318" y="1534321"/>
            <a:ext cx="1071393" cy="9742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091" y="284806"/>
            <a:ext cx="5867272" cy="1038300"/>
          </a:xfrm>
          <a:prstGeom prst="roundRect">
            <a:avLst/>
          </a:prstGeom>
          <a:solidFill>
            <a:srgbClr val="85BD5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Спецсовет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для 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родителей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 descr="IMG_702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15804" y="3390902"/>
            <a:ext cx="2080727" cy="3121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28665" y="5756988"/>
            <a:ext cx="8221825" cy="73896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Карачева Наталья Алексеевна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учитель-дефектолог</a:t>
            </a:r>
          </a:p>
        </p:txBody>
      </p:sp>
      <p:pic>
        <p:nvPicPr>
          <p:cNvPr id="2" name="Рисунок 1" descr="Изображение выглядит как Человеческое лицо, одежда, ожерелье, челове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DA0C80A-BEE7-6A9C-B1F6-894F91F09C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7079" y="3261731"/>
            <a:ext cx="2349916" cy="3438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9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450" y="589060"/>
            <a:ext cx="4853473" cy="115576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026750" y="231047"/>
            <a:ext cx="8610770" cy="1151107"/>
          </a:xfrm>
          <a:prstGeom prst="roundRect">
            <a:avLst>
              <a:gd name="adj" fmla="val 50000"/>
            </a:avLst>
          </a:prstGeom>
          <a:solidFill>
            <a:srgbClr val="85BD5F"/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Причины </a:t>
            </a:r>
            <a:endParaRPr lang="ru-RU" sz="3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нежелательного 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поведения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8200" y="1769869"/>
            <a:ext cx="10591610" cy="872743"/>
          </a:xfrm>
          <a:prstGeom prst="rect">
            <a:avLst/>
          </a:prstGeom>
          <a:solidFill>
            <a:srgbClr val="B2D69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Verdana"/>
                <a:ea typeface="Verdana"/>
                <a:cs typeface="+mn-lt"/>
              </a:rPr>
              <a:t>Эмоциональные проблемы: </a:t>
            </a:r>
            <a:r>
              <a:rPr lang="ru-RU" sz="2000" dirty="0" smtClean="0">
                <a:latin typeface="Verdana"/>
                <a:ea typeface="Verdana"/>
                <a:cs typeface="+mn-lt"/>
              </a:rPr>
              <a:t>страх</a:t>
            </a:r>
            <a:r>
              <a:rPr lang="ru-RU" sz="2000" dirty="0">
                <a:latin typeface="Verdana"/>
                <a:ea typeface="Verdana"/>
                <a:cs typeface="+mn-lt"/>
              </a:rPr>
              <a:t>, тревога или стресс могут проявляться в виде нежелательного поведения.</a:t>
            </a:r>
            <a:endParaRPr lang="ru-RU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715" y="2859386"/>
            <a:ext cx="10618237" cy="830074"/>
          </a:xfrm>
          <a:prstGeom prst="rect">
            <a:avLst/>
          </a:prstGeom>
          <a:solidFill>
            <a:srgbClr val="B2D69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Непонимание границ: </a:t>
            </a:r>
            <a:r>
              <a:rPr lang="ru-RU" sz="2000" dirty="0" smtClean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дети </a:t>
            </a:r>
            <a:r>
              <a:rPr lang="ru-RU" sz="2000" dirty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могут не знать, что их поведение неприемлемо.</a:t>
            </a:r>
            <a:endParaRPr lang="ru-RU" sz="2000" dirty="0">
              <a:solidFill>
                <a:schemeClr val="tx1"/>
              </a:solidFill>
              <a:latin typeface="Verdana"/>
              <a:ea typeface="Calibri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864" y="3993587"/>
            <a:ext cx="10618237" cy="830074"/>
          </a:xfrm>
          <a:prstGeom prst="rect">
            <a:avLst/>
          </a:prstGeom>
          <a:solidFill>
            <a:srgbClr val="B2D69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Verdana"/>
                <a:ea typeface="Verdana"/>
              </a:rPr>
              <a:t>Влияние среды: </a:t>
            </a:r>
            <a:r>
              <a:rPr lang="ru-RU" sz="2000" dirty="0" smtClean="0">
                <a:solidFill>
                  <a:schemeClr val="tx1"/>
                </a:solidFill>
                <a:latin typeface="Verdana"/>
                <a:ea typeface="Verdana"/>
              </a:rPr>
              <a:t>отношения </a:t>
            </a:r>
            <a:r>
              <a:rPr lang="ru-RU" sz="2000" dirty="0">
                <a:solidFill>
                  <a:schemeClr val="tx1"/>
                </a:solidFill>
                <a:latin typeface="Verdana"/>
                <a:ea typeface="Verdana"/>
              </a:rPr>
              <a:t>в семье, в школе и в кругу сверстников могут влиять на поведение ребенка.</a:t>
            </a:r>
            <a:endParaRPr lang="ru-RU" sz="2000" dirty="0">
              <a:solidFill>
                <a:schemeClr val="tx1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858887"/>
            <a:ext cx="686849" cy="686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6" y="4061329"/>
            <a:ext cx="686849" cy="686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" y="5145918"/>
            <a:ext cx="686849" cy="6868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4" y="377078"/>
            <a:ext cx="1005076" cy="10050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D7A42E-1DDE-44B4-A40D-904158D27102}"/>
              </a:ext>
            </a:extLst>
          </p:cNvPr>
          <p:cNvSpPr/>
          <p:nvPr/>
        </p:nvSpPr>
        <p:spPr>
          <a:xfrm>
            <a:off x="842864" y="5080831"/>
            <a:ext cx="10618237" cy="820781"/>
          </a:xfrm>
          <a:prstGeom prst="rect">
            <a:avLst/>
          </a:prstGeom>
          <a:solidFill>
            <a:srgbClr val="B2D69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Индивидуальные особенности: </a:t>
            </a:r>
            <a:r>
              <a:rPr lang="ru-RU" sz="2000" dirty="0" smtClean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каждый </a:t>
            </a:r>
            <a:r>
              <a:rPr lang="ru-RU" sz="2000" dirty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ребёнок уникален, и то, что работает для одного, может не подойти для другого.</a:t>
            </a:r>
          </a:p>
        </p:txBody>
      </p:sp>
      <p:pic>
        <p:nvPicPr>
          <p:cNvPr id="4" name="Рисунок 3" descr="Изображение выглядит как линия, Графика, снимок экрана, черн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054E3E0-F6DD-D516-45D2-8C21A6FB0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6" y="2924967"/>
            <a:ext cx="686849" cy="68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192" y="291439"/>
            <a:ext cx="7418473" cy="8162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Виды </a:t>
            </a:r>
            <a:r>
              <a:rPr lang="ru-RU" sz="3600" b="1" dirty="0" smtClean="0">
                <a:solidFill>
                  <a:schemeClr val="accent2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/>
            </a:r>
            <a:br>
              <a:rPr lang="ru-RU" sz="3600" b="1" dirty="0" smtClean="0">
                <a:solidFill>
                  <a:schemeClr val="accent2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</a:br>
            <a:r>
              <a:rPr lang="ru-RU" sz="3600" b="1" dirty="0" smtClean="0">
                <a:solidFill>
                  <a:schemeClr val="accent2">
                    <a:lumMod val="49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нежелательного поведения</a:t>
            </a:r>
            <a:endParaRPr lang="ru-RU" dirty="0">
              <a:solidFill>
                <a:schemeClr val="accent2">
                  <a:lumMod val="49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137" y="1309427"/>
            <a:ext cx="3716000" cy="16857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Агрессия</a:t>
            </a:r>
            <a:endParaRPr lang="ru-RU" dirty="0">
              <a:latin typeface="Verdana"/>
              <a:ea typeface="Verdana"/>
            </a:endParaRPr>
          </a:p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у</a:t>
            </a:r>
            <a:r>
              <a:rPr lang="ru-RU" dirty="0" smtClean="0">
                <a:latin typeface="Verdana"/>
                <a:ea typeface="+mn-lt"/>
                <a:cs typeface="+mn-lt"/>
              </a:rPr>
              <a:t>дары</a:t>
            </a:r>
            <a:r>
              <a:rPr lang="ru-RU" dirty="0">
                <a:latin typeface="Verdana"/>
                <a:ea typeface="+mn-lt"/>
                <a:cs typeface="+mn-lt"/>
              </a:rPr>
              <a:t>, укусы или бросание </a:t>
            </a:r>
            <a:r>
              <a:rPr lang="ru-RU" dirty="0" smtClean="0">
                <a:latin typeface="Verdana"/>
                <a:ea typeface="+mn-lt"/>
                <a:cs typeface="+mn-lt"/>
              </a:rPr>
              <a:t>предметов</a:t>
            </a:r>
            <a:endParaRPr lang="ru-RU" dirty="0">
              <a:latin typeface="Verdana"/>
              <a:ea typeface="+mn-lt"/>
              <a:cs typeface="+mn-lt"/>
            </a:endParaRPr>
          </a:p>
          <a:p>
            <a:pPr algn="ctr"/>
            <a:endParaRPr lang="ru-RU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9313" y="3083916"/>
            <a:ext cx="3806456" cy="14993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Капризы</a:t>
            </a:r>
            <a:endParaRPr lang="ru-RU" dirty="0">
              <a:latin typeface="Verdana"/>
              <a:ea typeface="Verdana"/>
            </a:endParaRPr>
          </a:p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Плачи и истерики </a:t>
            </a:r>
            <a:endParaRPr lang="ru-RU" dirty="0" smtClean="0">
              <a:latin typeface="Verdana"/>
              <a:ea typeface="+mn-lt"/>
              <a:cs typeface="+mn-lt"/>
            </a:endParaRPr>
          </a:p>
          <a:p>
            <a:pPr algn="ctr"/>
            <a:r>
              <a:rPr lang="ru-RU" dirty="0" smtClean="0">
                <a:latin typeface="Verdana"/>
                <a:ea typeface="+mn-lt"/>
                <a:cs typeface="+mn-lt"/>
              </a:rPr>
              <a:t>в </a:t>
            </a:r>
            <a:r>
              <a:rPr lang="ru-RU" dirty="0">
                <a:latin typeface="Verdana"/>
                <a:ea typeface="+mn-lt"/>
                <a:cs typeface="+mn-lt"/>
              </a:rPr>
              <a:t>общественных местах или дома, когда ребёнок не получает желаемого.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06495" y="1458335"/>
            <a:ext cx="4038773" cy="1675886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Нарушение правил: </a:t>
            </a:r>
            <a:endParaRPr lang="ru-RU" dirty="0">
              <a:latin typeface="Verdana"/>
              <a:ea typeface="Verdana"/>
            </a:endParaRPr>
          </a:p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и</a:t>
            </a:r>
            <a:r>
              <a:rPr lang="ru-RU" dirty="0" smtClean="0">
                <a:latin typeface="Verdana"/>
                <a:ea typeface="+mn-lt"/>
                <a:cs typeface="+mn-lt"/>
              </a:rPr>
              <a:t>гнорирование </a:t>
            </a:r>
            <a:r>
              <a:rPr lang="ru-RU" dirty="0">
                <a:latin typeface="Verdana"/>
                <a:ea typeface="+mn-lt"/>
                <a:cs typeface="+mn-lt"/>
              </a:rPr>
              <a:t>указаний родителей, особенно </a:t>
            </a:r>
            <a:endParaRPr lang="ru-RU" dirty="0" smtClean="0">
              <a:latin typeface="Verdana"/>
              <a:ea typeface="+mn-lt"/>
              <a:cs typeface="+mn-lt"/>
            </a:endParaRPr>
          </a:p>
          <a:p>
            <a:pPr algn="ctr"/>
            <a:r>
              <a:rPr lang="ru-RU" dirty="0" smtClean="0">
                <a:latin typeface="Verdana"/>
                <a:ea typeface="+mn-lt"/>
                <a:cs typeface="+mn-lt"/>
              </a:rPr>
              <a:t>в </a:t>
            </a:r>
            <a:r>
              <a:rPr lang="ru-RU" dirty="0">
                <a:latin typeface="Verdana"/>
                <a:ea typeface="+mn-lt"/>
                <a:cs typeface="+mn-lt"/>
              </a:rPr>
              <a:t>отношении безопасности или других важных </a:t>
            </a:r>
            <a:r>
              <a:rPr lang="ru-RU" dirty="0" smtClean="0">
                <a:latin typeface="Verdana"/>
                <a:ea typeface="+mn-lt"/>
                <a:cs typeface="+mn-lt"/>
              </a:rPr>
              <a:t>аспектов</a:t>
            </a:r>
            <a:endParaRPr lang="ru-RU" dirty="0">
              <a:latin typeface="Verdana"/>
              <a:ea typeface="+mn-lt"/>
              <a:cs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4964" y="4692281"/>
            <a:ext cx="3806456" cy="14993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Ложь: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с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окрытие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правды или придумывание историй для уклонения от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ответственности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11243" y="4685463"/>
            <a:ext cx="3806456" cy="14993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Апатия: </a:t>
            </a:r>
            <a:endParaRPr lang="ru-RU" dirty="0">
              <a:latin typeface="Verdana"/>
              <a:ea typeface="Verdana"/>
            </a:endParaRPr>
          </a:p>
          <a:p>
            <a:pPr algn="ctr"/>
            <a:r>
              <a:rPr lang="ru-RU" dirty="0">
                <a:latin typeface="Verdana"/>
                <a:ea typeface="+mn-lt"/>
                <a:cs typeface="+mn-lt"/>
              </a:rPr>
              <a:t>Отсутствие интереса </a:t>
            </a:r>
            <a:endParaRPr lang="ru-RU" dirty="0" smtClean="0">
              <a:latin typeface="Verdana"/>
              <a:ea typeface="+mn-lt"/>
              <a:cs typeface="+mn-lt"/>
            </a:endParaRPr>
          </a:p>
          <a:p>
            <a:pPr algn="ctr"/>
            <a:r>
              <a:rPr lang="ru-RU" dirty="0" smtClean="0">
                <a:latin typeface="Verdana"/>
                <a:ea typeface="+mn-lt"/>
                <a:cs typeface="+mn-lt"/>
              </a:rPr>
              <a:t>к </a:t>
            </a:r>
            <a:r>
              <a:rPr lang="ru-RU" dirty="0">
                <a:latin typeface="Verdana"/>
                <a:ea typeface="+mn-lt"/>
                <a:cs typeface="+mn-lt"/>
              </a:rPr>
              <a:t>занятиям и увлечениям, которые ранее </a:t>
            </a:r>
            <a:r>
              <a:rPr lang="ru-RU" dirty="0" smtClean="0">
                <a:latin typeface="Verdana"/>
                <a:ea typeface="+mn-lt"/>
                <a:cs typeface="+mn-lt"/>
              </a:rPr>
              <a:t>нравились</a:t>
            </a:r>
            <a:endParaRPr lang="ru-RU" dirty="0">
              <a:latin typeface="Verdana"/>
              <a:ea typeface="+mn-lt"/>
              <a:cs typeface="+mn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74087" y="2524741"/>
            <a:ext cx="977545" cy="9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2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20676" y="1107648"/>
            <a:ext cx="977545" cy="9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451207" y="4110232"/>
            <a:ext cx="977545" cy="9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4</a:t>
            </a:r>
            <a:endParaRPr lang="ru-RU" sz="4800" b="1" dirty="0"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17247" y="4223981"/>
            <a:ext cx="977545" cy="9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Verdana"/>
                <a:ea typeface="Verdana"/>
              </a:rPr>
              <a:t>5</a:t>
            </a:r>
            <a:endParaRPr lang="ru-RU" sz="4800" b="1"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Verdana"/>
              <a:ea typeface="Verdana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6D1F0A0-1FC7-F79A-6CC0-9E07B9CAF11B}"/>
              </a:ext>
            </a:extLst>
          </p:cNvPr>
          <p:cNvSpPr/>
          <p:nvPr/>
        </p:nvSpPr>
        <p:spPr>
          <a:xfrm>
            <a:off x="282257" y="1000741"/>
            <a:ext cx="977545" cy="936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1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093" y="371162"/>
            <a:ext cx="5593278" cy="629271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accent6">
                    <a:lumMod val="7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Специальные </a:t>
            </a:r>
            <a:r>
              <a:rPr lang="ru-RU" sz="3200" b="1" dirty="0" smtClean="0">
                <a:solidFill>
                  <a:schemeClr val="accent6">
                    <a:lumMod val="7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советы</a:t>
            </a:r>
            <a:r>
              <a:rPr lang="ru-RU" sz="3200" b="1" dirty="0" smtClean="0">
                <a:solidFill>
                  <a:schemeClr val="accent6">
                    <a:lumMod val="76000"/>
                  </a:schemeClr>
                </a:solidFill>
                <a:latin typeface="+mn-lt"/>
                <a:ea typeface="Tahoma"/>
                <a:cs typeface="Tahoma"/>
              </a:rPr>
              <a:t>: </a:t>
            </a:r>
            <a:endParaRPr lang="ru-RU" sz="3200" b="1" dirty="0">
              <a:solidFill>
                <a:schemeClr val="accent6">
                  <a:lumMod val="76000"/>
                </a:schemeClr>
              </a:solidFill>
              <a:latin typeface="+mn-lt"/>
              <a:ea typeface="Tahoma"/>
              <a:cs typeface="Tahom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137" y="1346597"/>
            <a:ext cx="3558025" cy="1648530"/>
          </a:xfrm>
          <a:prstGeom prst="roundRect">
            <a:avLst>
              <a:gd name="adj" fmla="val 50000"/>
            </a:avLst>
          </a:prstGeom>
          <a:solidFill>
            <a:srgbClr val="B2D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Verdana"/>
              </a:rPr>
              <a:t>Обеспечьте ребёнку поддержку, особенно </a:t>
            </a:r>
            <a:endParaRPr lang="ru-RU" dirty="0" smtClean="0">
              <a:latin typeface="Verdana"/>
              <a:ea typeface="Verdana"/>
            </a:endParaRPr>
          </a:p>
          <a:p>
            <a:pPr algn="ctr"/>
            <a:r>
              <a:rPr lang="ru-RU" dirty="0" smtClean="0">
                <a:latin typeface="Verdana"/>
                <a:ea typeface="Verdana"/>
              </a:rPr>
              <a:t>в </a:t>
            </a:r>
            <a:r>
              <a:rPr lang="ru-RU" dirty="0">
                <a:latin typeface="Verdana"/>
                <a:ea typeface="Verdana"/>
              </a:rPr>
              <a:t>сложные </a:t>
            </a:r>
            <a:r>
              <a:rPr lang="ru-RU" dirty="0" smtClean="0">
                <a:latin typeface="Verdana"/>
                <a:ea typeface="Verdana"/>
              </a:rPr>
              <a:t>моменты</a:t>
            </a:r>
            <a:endParaRPr lang="ru-RU" sz="2400" b="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67289" y="2767965"/>
            <a:ext cx="3806456" cy="1499325"/>
          </a:xfrm>
          <a:prstGeom prst="roundRect">
            <a:avLst>
              <a:gd name="adj" fmla="val 50000"/>
            </a:avLst>
          </a:prstGeom>
          <a:solidFill>
            <a:srgbClr val="B2D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Verdana"/>
              </a:rPr>
              <a:t>Хвалите </a:t>
            </a:r>
            <a:r>
              <a:rPr lang="ru-RU" dirty="0" smtClean="0">
                <a:latin typeface="Verdana"/>
                <a:ea typeface="Verdana"/>
              </a:rPr>
              <a:t>ребёнка</a:t>
            </a:r>
          </a:p>
          <a:p>
            <a:pPr algn="ctr"/>
            <a:r>
              <a:rPr lang="ru-RU" dirty="0" smtClean="0">
                <a:latin typeface="Verdana"/>
                <a:ea typeface="Verdana"/>
              </a:rPr>
              <a:t> </a:t>
            </a:r>
            <a:r>
              <a:rPr lang="ru-RU" dirty="0">
                <a:latin typeface="Verdana"/>
                <a:ea typeface="Verdana"/>
              </a:rPr>
              <a:t>за хорошее поведение </a:t>
            </a:r>
            <a:endParaRPr lang="ru-RU" dirty="0" smtClean="0">
              <a:latin typeface="Verdana"/>
              <a:ea typeface="Verdana"/>
            </a:endParaRPr>
          </a:p>
          <a:p>
            <a:pPr algn="ctr"/>
            <a:r>
              <a:rPr lang="ru-RU" dirty="0" smtClean="0">
                <a:latin typeface="Verdana"/>
                <a:ea typeface="Verdana"/>
              </a:rPr>
              <a:t>и достижения</a:t>
            </a:r>
            <a:endParaRPr lang="ru-RU" sz="2400" b="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17593" y="1895092"/>
            <a:ext cx="3806456" cy="1499325"/>
          </a:xfrm>
          <a:prstGeom prst="roundRect">
            <a:avLst>
              <a:gd name="adj" fmla="val 50000"/>
            </a:avLst>
          </a:prstGeom>
          <a:solidFill>
            <a:srgbClr val="B2D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Verdana"/>
              </a:rPr>
              <a:t>Разговаривайте </a:t>
            </a:r>
            <a:endParaRPr lang="ru-RU" dirty="0" smtClean="0">
              <a:latin typeface="Verdana"/>
              <a:ea typeface="Verdana"/>
            </a:endParaRPr>
          </a:p>
          <a:p>
            <a:pPr algn="ctr"/>
            <a:r>
              <a:rPr lang="ru-RU" dirty="0" smtClean="0">
                <a:latin typeface="Verdana"/>
                <a:ea typeface="Verdana"/>
              </a:rPr>
              <a:t>с </a:t>
            </a:r>
            <a:r>
              <a:rPr lang="ru-RU" dirty="0">
                <a:latin typeface="Verdana"/>
                <a:ea typeface="Verdana"/>
              </a:rPr>
              <a:t>ребёнком о его чувствах и причинах </a:t>
            </a:r>
            <a:endParaRPr lang="ru-RU" dirty="0" smtClean="0">
              <a:latin typeface="Verdana"/>
              <a:ea typeface="Verdana"/>
            </a:endParaRPr>
          </a:p>
          <a:p>
            <a:pPr algn="ctr"/>
            <a:r>
              <a:rPr lang="ru-RU" dirty="0" smtClean="0">
                <a:latin typeface="Verdana"/>
                <a:ea typeface="Verdana"/>
              </a:rPr>
              <a:t>его поведения</a:t>
            </a:r>
            <a:endParaRPr lang="ru-RU" sz="2400" b="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1682" y="4852730"/>
            <a:ext cx="3806456" cy="1499325"/>
          </a:xfrm>
          <a:prstGeom prst="roundRect">
            <a:avLst>
              <a:gd name="adj" fmla="val 50000"/>
            </a:avLst>
          </a:prstGeom>
          <a:solidFill>
            <a:srgbClr val="B2D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Verdana"/>
              </a:rPr>
              <a:t>Важно устанавливать чёткие правила </a:t>
            </a:r>
            <a:endParaRPr lang="ru-RU" dirty="0" smtClean="0">
              <a:latin typeface="Verdana"/>
              <a:ea typeface="Verdana"/>
            </a:endParaRPr>
          </a:p>
          <a:p>
            <a:pPr algn="ctr"/>
            <a:r>
              <a:rPr lang="ru-RU" dirty="0" smtClean="0">
                <a:latin typeface="Verdana"/>
                <a:ea typeface="Verdana"/>
              </a:rPr>
              <a:t>и </a:t>
            </a:r>
            <a:r>
              <a:rPr lang="ru-RU" dirty="0">
                <a:latin typeface="Verdana"/>
                <a:ea typeface="Verdana"/>
              </a:rPr>
              <a:t>следовать </a:t>
            </a:r>
            <a:r>
              <a:rPr lang="ru-RU" dirty="0" smtClean="0">
                <a:latin typeface="Verdana"/>
                <a:ea typeface="Verdana"/>
              </a:rPr>
              <a:t>им</a:t>
            </a:r>
            <a:endParaRPr lang="ru-RU" sz="2400" b="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3170" y="4852731"/>
            <a:ext cx="3806456" cy="1499325"/>
          </a:xfrm>
          <a:prstGeom prst="roundRect">
            <a:avLst>
              <a:gd name="adj" fmla="val 50000"/>
            </a:avLst>
          </a:prstGeom>
          <a:solidFill>
            <a:srgbClr val="B2D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latin typeface="Verdana"/>
                <a:ea typeface="Verdana"/>
              </a:rPr>
              <a:t>Демонстрируйте правильные способы </a:t>
            </a:r>
            <a:r>
              <a:rPr lang="ru-RU" dirty="0" smtClean="0">
                <a:latin typeface="Verdana"/>
                <a:ea typeface="Verdana"/>
              </a:rPr>
              <a:t>поведения</a:t>
            </a:r>
          </a:p>
          <a:p>
            <a:pPr algn="ctr"/>
            <a:r>
              <a:rPr lang="ru-RU" dirty="0" smtClean="0">
                <a:latin typeface="Verdana"/>
                <a:ea typeface="Verdana"/>
              </a:rPr>
              <a:t> </a:t>
            </a:r>
            <a:r>
              <a:rPr lang="ru-RU" dirty="0">
                <a:latin typeface="Verdana"/>
                <a:ea typeface="Verdana"/>
              </a:rPr>
              <a:t>на собственном </a:t>
            </a:r>
            <a:r>
              <a:rPr lang="ru-RU" dirty="0" smtClean="0">
                <a:latin typeface="Verdana"/>
                <a:ea typeface="Verdana"/>
              </a:rPr>
              <a:t>примере</a:t>
            </a:r>
            <a:endParaRPr lang="ru-RU" sz="1100" b="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82965" y="2060107"/>
            <a:ext cx="977545" cy="936600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2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99042" y="1293502"/>
            <a:ext cx="977545" cy="936600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1247317" y="4267290"/>
            <a:ext cx="977545" cy="936600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4</a:t>
            </a:r>
            <a:endParaRPr lang="ru-RU" sz="4800" b="1" dirty="0"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05735" y="4372664"/>
            <a:ext cx="977545" cy="936600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Verdana"/>
                <a:ea typeface="Verdana"/>
              </a:rPr>
              <a:t>5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6D1F0A0-1FC7-F79A-6CC0-9E07B9CAF11B}"/>
              </a:ext>
            </a:extLst>
          </p:cNvPr>
          <p:cNvSpPr/>
          <p:nvPr/>
        </p:nvSpPr>
        <p:spPr>
          <a:xfrm>
            <a:off x="383334" y="705215"/>
            <a:ext cx="977545" cy="936600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ea typeface="Verdana"/>
              </a:rPr>
              <a:t>1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3814" y="5047282"/>
            <a:ext cx="1161290" cy="1161290"/>
          </a:xfrm>
          <a:prstGeom prst="ellipse">
            <a:avLst/>
          </a:prstGeom>
          <a:solidFill>
            <a:srgbClr val="B2D69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4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37965" y="5843385"/>
            <a:ext cx="464516" cy="464516"/>
          </a:xfrm>
          <a:prstGeom prst="ellipse">
            <a:avLst/>
          </a:prstGeom>
          <a:solidFill>
            <a:srgbClr val="93C57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4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598159" y="6071269"/>
            <a:ext cx="437210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945960">
              <a:defRPr/>
            </a:pPr>
            <a:r>
              <a:rPr lang="ru-RU" sz="3200" b="1" kern="0" dirty="0">
                <a:solidFill>
                  <a:schemeClr val="accent6">
                    <a:lumMod val="76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ru-RU" sz="3200" b="1" kern="0" dirty="0" smtClean="0">
                <a:solidFill>
                  <a:schemeClr val="accent6">
                    <a:lumMod val="76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28.01.25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6000"/>
                </a:scheme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9935" y="765682"/>
            <a:ext cx="652427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45960">
              <a:defRPr/>
            </a:pPr>
            <a:r>
              <a:rPr lang="ru-RU" sz="3600" b="1" kern="0" dirty="0">
                <a:solidFill>
                  <a:schemeClr val="accent6">
                    <a:lumMod val="76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Пожелания 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6000"/>
                  </a:scheme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родителям: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6000"/>
                </a:scheme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291" y="4062485"/>
            <a:ext cx="762565" cy="762565"/>
          </a:xfrm>
          <a:prstGeom prst="ellipse">
            <a:avLst/>
          </a:prstGeom>
          <a:solidFill>
            <a:srgbClr val="85BD5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4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2" name="Рисунок 11" descr="irUwRuBLn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8" y="251926"/>
            <a:ext cx="2295563" cy="229556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791199" y="1849120"/>
            <a:ext cx="9592147" cy="3994265"/>
          </a:xfrm>
          <a:prstGeom prst="roundRect">
            <a:avLst>
              <a:gd name="adj" fmla="val 50000"/>
            </a:avLst>
          </a:prstGeom>
          <a:solidFill>
            <a:srgbClr val="9AC87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Verdana"/>
                <a:ea typeface="Verdana"/>
              </a:rPr>
              <a:t>Мы знаем, насколько важна наша роль в жизни каждого ребёнка. Порой нам приходится сталкиваться с непростыми ситуациями, когда дети проявляют нежелательное поведение. Но именно в такие моменты важно помнить, что мы – те, кто может изменить ситуацию к лучшему. Пусть наши сердца будут полны любви и понимания, а руки – готовы протянуть помощь тем, кто в ней нуждается. Каждый ребёнок – это уникальная личность, и в каждом есть потенциал, который ждёт своего раскрытия.</a:t>
            </a:r>
          </a:p>
        </p:txBody>
      </p:sp>
    </p:spTree>
    <p:extLst>
      <p:ext uri="{BB962C8B-B14F-4D97-AF65-F5344CB8AC3E}">
        <p14:creationId xmlns:p14="http://schemas.microsoft.com/office/powerpoint/2010/main" val="5213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299</Words>
  <Application>Microsoft Office PowerPoint</Application>
  <PresentationFormat>Широкоэкранный</PresentationFormat>
  <Paragraphs>54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Verdana</vt:lpstr>
      <vt:lpstr>Тема Office</vt:lpstr>
      <vt:lpstr>Карачева Наталья Алексеевна  учитель-дефектолог</vt:lpstr>
      <vt:lpstr> </vt:lpstr>
      <vt:lpstr>Виды  нежелательного поведения</vt:lpstr>
      <vt:lpstr>Специальные советы: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Дмитрий</cp:lastModifiedBy>
  <cp:revision>220</cp:revision>
  <cp:lastPrinted>2023-11-02T06:35:21Z</cp:lastPrinted>
  <dcterms:created xsi:type="dcterms:W3CDTF">2023-10-30T13:11:37Z</dcterms:created>
  <dcterms:modified xsi:type="dcterms:W3CDTF">2025-01-22T20:21:23Z</dcterms:modified>
</cp:coreProperties>
</file>