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3" r:id="rId2"/>
    <p:sldId id="281" r:id="rId3"/>
    <p:sldId id="258" r:id="rId4"/>
    <p:sldId id="285" r:id="rId5"/>
    <p:sldId id="287" r:id="rId6"/>
    <p:sldId id="271" r:id="rId7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C5A2"/>
    <a:srgbClr val="F5B183"/>
    <a:srgbClr val="B2D69A"/>
    <a:srgbClr val="F3A36D"/>
    <a:srgbClr val="9AC87A"/>
    <a:srgbClr val="F29D64"/>
    <a:srgbClr val="85BD5F"/>
    <a:srgbClr val="FFFFFF"/>
    <a:srgbClr val="00518E"/>
    <a:srgbClr val="0043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14CF2-9305-4528-8157-7C0DEC50DC00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E1EC0-3D34-4CC5-9FAE-7A5E478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65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47E19-75DE-41AE-B336-0038B197EBC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02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00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697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58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758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88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3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62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6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747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586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68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600A4-6A78-4F09-8DAD-08E6225529EE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37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microsoft.com/office/2007/relationships/hdphoto" Target="../media/hdphoto2.wdp"/><Relationship Id="rId11" Type="http://schemas.openxmlformats.org/officeDocument/2006/relationships/image" Target="../media/image6.jpeg"/><Relationship Id="rId5" Type="http://schemas.openxmlformats.org/officeDocument/2006/relationships/image" Target="../media/image3.png"/><Relationship Id="rId10" Type="http://schemas.microsoft.com/office/2007/relationships/hdphoto" Target="../media/hdphoto4.wdp"/><Relationship Id="rId4" Type="http://schemas.openxmlformats.org/officeDocument/2006/relationships/image" Target="../media/image2.jpe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071" y="5308983"/>
            <a:ext cx="896009" cy="896009"/>
          </a:xfrm>
          <a:prstGeom prst="rect">
            <a:avLst/>
          </a:prstGeom>
        </p:spPr>
      </p:pic>
      <p:pic>
        <p:nvPicPr>
          <p:cNvPr id="15" name="Рисунок 14" descr="irUwRuBLnWQ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0469" y="286806"/>
            <a:ext cx="2688896" cy="2590523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201" y="3876868"/>
            <a:ext cx="988497" cy="988497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7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07" y="2066714"/>
            <a:ext cx="984378" cy="984378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9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harpenSoften amount="500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9365" y="2166165"/>
            <a:ext cx="1019197" cy="1019197"/>
          </a:xfrm>
          <a:prstGeom prst="rect">
            <a:avLst/>
          </a:prstGeom>
        </p:spPr>
      </p:pic>
      <p:sp>
        <p:nvSpPr>
          <p:cNvPr id="11" name="Скругленный прямоугольник 10"/>
          <p:cNvSpPr/>
          <p:nvPr/>
        </p:nvSpPr>
        <p:spPr bwMode="auto">
          <a:xfrm>
            <a:off x="1528666" y="2892490"/>
            <a:ext cx="8343124" cy="2156476"/>
          </a:xfrm>
          <a:prstGeom prst="roundRect">
            <a:avLst>
              <a:gd name="adj" fmla="val 50000"/>
            </a:avLst>
          </a:prstGeom>
          <a:solidFill>
            <a:srgbClr val="85BD5F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Как организовать с</a:t>
            </a:r>
            <a:r>
              <a:rPr kumimoji="0" lang="ru-RU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вободное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 время</a:t>
            </a:r>
            <a:r>
              <a:rPr kumimoji="0" lang="ru-RU" sz="40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ребёнка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840240" y="2276425"/>
            <a:ext cx="3227543" cy="616145"/>
          </a:xfrm>
          <a:prstGeom prst="roundRect">
            <a:avLst>
              <a:gd name="adj" fmla="val 50000"/>
            </a:avLst>
          </a:prstGeom>
          <a:solidFill>
            <a:srgbClr val="F29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 </a:t>
            </a:r>
            <a:endParaRPr lang="ru-RU" sz="36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768157" y="1669736"/>
            <a:ext cx="1024930" cy="914721"/>
          </a:xfrm>
          <a:prstGeom prst="ellipse">
            <a:avLst/>
          </a:prstGeom>
          <a:solidFill>
            <a:srgbClr val="F8C5A2"/>
          </a:solidFill>
          <a:ln>
            <a:solidFill>
              <a:srgbClr val="F8C5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25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5111" y="210465"/>
            <a:ext cx="3814863" cy="1029633"/>
          </a:xfrm>
          <a:prstGeom prst="roundRect">
            <a:avLst/>
          </a:prstGeom>
          <a:solidFill>
            <a:srgbClr val="F8C5A2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Спецсовет</a:t>
            </a:r>
            <a:endParaRPr lang="ru-RU" sz="3200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</a:t>
            </a:r>
            <a:r>
              <a:rPr lang="ru-RU" sz="3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ля родителей</a:t>
            </a:r>
            <a:endParaRPr lang="ru-RU" sz="32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1528665" y="5756988"/>
            <a:ext cx="8221825" cy="738966"/>
          </a:xfrm>
        </p:spPr>
        <p:txBody>
          <a:bodyPr>
            <a:normAutofit/>
          </a:bodyPr>
          <a:lstStyle/>
          <a:p>
            <a:pPr algn="r"/>
            <a:r>
              <a:rPr lang="ru-RU" sz="1400" dirty="0" err="1" smtClean="0">
                <a:latin typeface="Verdana" pitchFamily="34" charset="0"/>
                <a:ea typeface="Verdana" pitchFamily="34" charset="0"/>
              </a:rPr>
              <a:t>Кондратенкова</a:t>
            </a:r>
            <a:r>
              <a:rPr lang="ru-RU" sz="1400" dirty="0" smtClean="0">
                <a:latin typeface="Verdana" pitchFamily="34" charset="0"/>
                <a:ea typeface="Verdana" pitchFamily="34" charset="0"/>
              </a:rPr>
              <a:t> Наталья Александровна</a:t>
            </a:r>
            <a:br>
              <a:rPr lang="ru-RU" sz="1400" dirty="0" smtClean="0">
                <a:latin typeface="Verdana" pitchFamily="34" charset="0"/>
                <a:ea typeface="Verdana" pitchFamily="34" charset="0"/>
              </a:rPr>
            </a:br>
            <a:r>
              <a:rPr lang="ru-RU" sz="1400" dirty="0" smtClean="0">
                <a:latin typeface="Verdana" pitchFamily="34" charset="0"/>
                <a:ea typeface="Verdana" pitchFamily="34" charset="0"/>
              </a:rPr>
              <a:t>учитель-дефектолог</a:t>
            </a:r>
            <a:endParaRPr lang="ru-RU" sz="1400" dirty="0">
              <a:latin typeface="Verdana" pitchFamily="34" charset="0"/>
              <a:ea typeface="Verdan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1789" y="2990538"/>
            <a:ext cx="1979785" cy="296967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2593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3450" y="589060"/>
            <a:ext cx="4853473" cy="115576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2026750" y="231047"/>
            <a:ext cx="8610770" cy="1151107"/>
          </a:xfrm>
          <a:prstGeom prst="roundRect">
            <a:avLst>
              <a:gd name="adj" fmla="val 50000"/>
            </a:avLst>
          </a:prstGeom>
          <a:solidFill>
            <a:srgbClr val="9AC87A"/>
          </a:solidFill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Свободное время ребёнка</a:t>
            </a:r>
            <a:endParaRPr lang="ru-RU" sz="36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874273" y="5034385"/>
            <a:ext cx="10545147" cy="1318791"/>
          </a:xfrm>
          <a:prstGeom prst="rect">
            <a:avLst/>
          </a:prstGeom>
          <a:gradFill>
            <a:gsLst>
              <a:gs pos="100000">
                <a:srgbClr val="F3A36D"/>
              </a:gs>
              <a:gs pos="100000">
                <a:srgbClr val="F5B183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ru-RU" sz="2400" dirty="0" smtClean="0"/>
              <a:t>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Заранее вместе с ребёнком составьте план на день, 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неделю. 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Обязательно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спросите, что он сам хочет включить в свой 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распорядок</a:t>
            </a:r>
            <a:endParaRPr lang="ru-RU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00442" y="1884847"/>
            <a:ext cx="10618237" cy="1266830"/>
          </a:xfrm>
          <a:prstGeom prst="rect">
            <a:avLst/>
          </a:prstGeom>
          <a:gradFill>
            <a:gsLst>
              <a:gs pos="100000">
                <a:srgbClr val="F29D64"/>
              </a:gs>
              <a:gs pos="10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Сегодня дети загружены учёбой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кружками. Но несмотря </a:t>
            </a:r>
            <a:endParaRPr lang="ru-RU" sz="2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на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столь 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плотный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график, им нужно иметь личное 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время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74273" y="3318679"/>
            <a:ext cx="10618237" cy="1266830"/>
          </a:xfrm>
          <a:prstGeom prst="rect">
            <a:avLst/>
          </a:prstGeom>
          <a:gradFill>
            <a:gsLst>
              <a:gs pos="100000">
                <a:srgbClr val="F29D64"/>
              </a:gs>
              <a:gs pos="10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Свободное время ребёнок может потратить как хочет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но родителям 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нужно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помочь – направить его, подсказать, что принесёт ему пользу, </a:t>
            </a:r>
            <a:endParaRPr lang="ru-RU" sz="2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а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какое времяпровождение окажется во вред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28" y="2174838"/>
            <a:ext cx="686849" cy="68684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69" y="3717499"/>
            <a:ext cx="686849" cy="68684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69" y="5350357"/>
            <a:ext cx="686849" cy="686849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34" y="377078"/>
            <a:ext cx="1005076" cy="10050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0859" y="457737"/>
            <a:ext cx="7243949" cy="79155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</a:t>
            </a:r>
            <a:r>
              <a:rPr lang="ru-RU" sz="3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одсказки</a:t>
            </a:r>
            <a:r>
              <a:rPr lang="ru-RU" sz="32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которые помогут </a:t>
            </a:r>
            <a:r>
              <a:rPr lang="ru-RU" sz="3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ru-RU" sz="3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sz="3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составить </a:t>
            </a:r>
            <a:r>
              <a:rPr lang="ru-RU" sz="32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план на </a:t>
            </a:r>
            <a:r>
              <a:rPr lang="ru-RU" sz="3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день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19687" y="1517012"/>
            <a:ext cx="3263590" cy="1167872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Утренние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гигиенические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процедуры</a:t>
            </a:r>
          </a:p>
          <a:p>
            <a:pPr algn="ctr"/>
            <a:endParaRPr lang="ru-RU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553211" y="1517012"/>
            <a:ext cx="7014575" cy="126404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Правильная личная гигиена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поможет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повысить самооценку ребёнка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 уверенность в себе.</a:t>
            </a:r>
          </a:p>
          <a:p>
            <a:pPr algn="ctr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Умыться, почистить зубы, причесаться — это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обязательно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19687" y="3016789"/>
            <a:ext cx="3182407" cy="1136043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Завтрак, обед, ужин в кругу семьи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434214" y="3016789"/>
            <a:ext cx="7133572" cy="1449163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Семьи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которые едят вместе, за одним столом, счастливее и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здоровее.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Приём пищи с семьёй помогает предотвратить ожирение. Исследования показывают, что в компании люди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едят медленнее и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больше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разговаривают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448749" y="4701689"/>
            <a:ext cx="7248783" cy="1303663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Договоритесь о разрешённом дневном лимите. Пусть это будет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1-1,5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часа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сутки. </a:t>
            </a:r>
          </a:p>
          <a:p>
            <a:pPr algn="ctr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Предложите ребёнку делать перерыв каждые 30 минут, можно использовать таймер.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Во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время перерыва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желательно двигаться</a:t>
            </a:r>
            <a:endParaRPr lang="ru-RU" sz="1400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055" y="4688275"/>
            <a:ext cx="3353222" cy="1283108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 flipH="1">
            <a:off x="912628" y="4911692"/>
            <a:ext cx="27965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Экранное время </a:t>
            </a:r>
            <a:endParaRPr lang="ru-RU" b="1" dirty="0" smtClean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лимиту</a:t>
            </a: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3755" y="631869"/>
            <a:ext cx="776849" cy="776827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723745" y="570704"/>
            <a:ext cx="774259" cy="780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29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1716" y="448787"/>
            <a:ext cx="7194169" cy="805247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</a:t>
            </a:r>
            <a:r>
              <a:rPr lang="ru-RU" sz="3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одсказки</a:t>
            </a:r>
            <a:r>
              <a:rPr lang="ru-RU" sz="32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которые помогут </a:t>
            </a:r>
            <a:r>
              <a:rPr lang="ru-RU" sz="3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ru-RU" sz="3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sz="3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составить </a:t>
            </a:r>
            <a:r>
              <a:rPr lang="ru-RU" sz="32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план на </a:t>
            </a:r>
            <a:r>
              <a:rPr lang="ru-RU" sz="3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день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19687" y="1517012"/>
            <a:ext cx="3724616" cy="1167872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Прогулка </a:t>
            </a:r>
          </a:p>
          <a:p>
            <a:pPr algn="ct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каждый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день</a:t>
            </a:r>
            <a:r>
              <a:rPr lang="ru-RU" b="1" dirty="0"/>
              <a:t>,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772416" y="1461049"/>
            <a:ext cx="6851737" cy="1380474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Устройте семейную прогулку, расскажите ребёнку, как меняется природа в зависимости от времени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года.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ru-RU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Прогулка на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природе положительно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лияет на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сон, рост,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развитие</a:t>
            </a:r>
            <a:endParaRPr lang="ru-RU" sz="1400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85335" y="3085843"/>
            <a:ext cx="3724616" cy="1136043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Физическая активность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772416" y="3085843"/>
            <a:ext cx="6851737" cy="1423527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Регулярная физическая активность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может помочь детям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 подросткам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лучшить </a:t>
            </a:r>
            <a:r>
              <a:rPr lang="ru-RU" sz="1400" dirty="0" err="1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кардиореспираторную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выносливость,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укрепить кости и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мышцы,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контролировать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вес,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уменьшить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симптомы тревоги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772416" y="4635915"/>
            <a:ext cx="6989524" cy="1664677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Свободное время ребёнка – это его личное время, которое он использует без помощи родителей. Ребёнок сам решит, чем заняться. Возможно, он захочет расслабиться в одиночестве,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а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может, наоборот, позовёт родителей почитать,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посмотреть фильм</a:t>
            </a:r>
            <a:endParaRPr lang="ru-RU" sz="1400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688" y="4635915"/>
            <a:ext cx="3724615" cy="1489312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 flipH="1">
            <a:off x="840558" y="4762264"/>
            <a:ext cx="36037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Свободное время: читаем, рисуем, клеим, собираем 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пазлы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конструктор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0243" y="557677"/>
            <a:ext cx="776849" cy="776827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36147" y="615565"/>
            <a:ext cx="774259" cy="780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46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2628" y="477416"/>
            <a:ext cx="7298801" cy="89647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</a:t>
            </a:r>
            <a:r>
              <a:rPr lang="ru-RU" sz="3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одсказки</a:t>
            </a:r>
            <a:r>
              <a:rPr lang="ru-RU" sz="32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которые помогут </a:t>
            </a:r>
            <a:r>
              <a:rPr lang="ru-RU" sz="3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ru-RU" sz="3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sz="3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составить </a:t>
            </a:r>
            <a:r>
              <a:rPr lang="ru-RU" sz="32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план на </a:t>
            </a:r>
            <a:r>
              <a:rPr lang="ru-RU" sz="3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день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734764" y="1546359"/>
            <a:ext cx="3263590" cy="1167872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«Ответственные» </a:t>
            </a:r>
            <a:endParaRPr lang="ru-RU" b="1" dirty="0" smtClean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задания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88483" y="1587351"/>
            <a:ext cx="5130826" cy="1201261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Доверьте ребёнку «взрослые» 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де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ла</a:t>
            </a:r>
            <a:endParaRPr lang="ru-RU" sz="1400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90519" y="2908923"/>
            <a:ext cx="5552080" cy="1524909"/>
          </a:xfrm>
          <a:prstGeom prst="roundRect">
            <a:avLst>
              <a:gd name="adj" fmla="val 46714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Школьники младших классов могут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помогать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убирать комнату, мыть посуду,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поливать цветы</a:t>
            </a:r>
            <a:endParaRPr lang="ru-RU" sz="1400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75989" y="4570005"/>
            <a:ext cx="5666610" cy="1514544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Купите настольные игры, составьте список книг, которые хотелось бы прочитать или список мест, где хотелось бы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побывать</a:t>
            </a:r>
            <a:endParaRPr lang="ru-RU" sz="1400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400800" y="4570005"/>
            <a:ext cx="5218508" cy="1514118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Время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вне школы жизненно важно для детей, чтобы усвоить то,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что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они узнали в школе,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научиться чему-то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друго</a:t>
            </a: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му</a:t>
            </a:r>
            <a:endParaRPr lang="ru-RU" sz="1400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2908923"/>
            <a:ext cx="5218508" cy="154077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88482" y="3006347"/>
            <a:ext cx="496030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400" dirty="0" smtClean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Старшие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школьники могут помогать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приготовлении пищи, ухаживать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домашними животными, 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участвовать в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уборке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квартиры</a:t>
            </a:r>
            <a:endParaRPr lang="ru-RU" sz="1400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4355" y="729711"/>
            <a:ext cx="774259" cy="780356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1429" y="657222"/>
            <a:ext cx="776849" cy="776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64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Овал 9"/>
          <p:cNvSpPr/>
          <p:nvPr/>
        </p:nvSpPr>
        <p:spPr>
          <a:xfrm>
            <a:off x="303814" y="5047282"/>
            <a:ext cx="1161290" cy="116129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637965" y="5843385"/>
            <a:ext cx="464516" cy="464516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7152110" y="6015513"/>
            <a:ext cx="43721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kern="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25.02.2025</a:t>
            </a:r>
            <a:endParaRPr kumimoji="0" lang="ru-RU" sz="28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50566" y="864195"/>
            <a:ext cx="65901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kern="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</a:t>
            </a:r>
            <a:r>
              <a:rPr kumimoji="0" lang="ru-RU" sz="3600" b="1" i="0" u="none" strike="noStrike" kern="0" cap="none" spc="0" normalizeH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ожелания</a:t>
            </a:r>
            <a:r>
              <a:rPr kumimoji="0" lang="ru-RU" sz="3600" b="1" i="0" u="none" strike="noStrike" kern="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родителям</a:t>
            </a:r>
            <a:endParaRPr kumimoji="0" lang="ru-RU" sz="36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85291" y="4062485"/>
            <a:ext cx="762565" cy="762565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pic>
        <p:nvPicPr>
          <p:cNvPr id="12" name="Рисунок 11" descr="irUwRuBLnWQ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298" y="251926"/>
            <a:ext cx="2295563" cy="2295563"/>
          </a:xfrm>
          <a:prstGeom prst="rect">
            <a:avLst/>
          </a:prstGeom>
        </p:spPr>
      </p:pic>
      <p:sp>
        <p:nvSpPr>
          <p:cNvPr id="17" name="Скругленный прямоугольник 16"/>
          <p:cNvSpPr/>
          <p:nvPr/>
        </p:nvSpPr>
        <p:spPr>
          <a:xfrm>
            <a:off x="1465104" y="2122795"/>
            <a:ext cx="9683674" cy="3349181"/>
          </a:xfrm>
          <a:prstGeom prst="roundRect">
            <a:avLst>
              <a:gd name="adj" fmla="val 50000"/>
            </a:avLst>
          </a:prstGeom>
          <a:gradFill>
            <a:gsLst>
              <a:gs pos="100000">
                <a:srgbClr val="B2D69A"/>
              </a:gs>
              <a:gs pos="10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Правильно организованное 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свободное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время делает человека счастливым и здоровым. 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Проводить время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вместе — отличный способ 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оставаться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на связи со своим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ребёнком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37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1581</TotalTime>
  <Words>444</Words>
  <Application>Microsoft Office PowerPoint</Application>
  <PresentationFormat>Широкоэкранный</PresentationFormat>
  <Paragraphs>70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Tahoma</vt:lpstr>
      <vt:lpstr>Verdana</vt:lpstr>
      <vt:lpstr>Тема Office</vt:lpstr>
      <vt:lpstr>Кондратенкова Наталья Александровна учитель-дефектолог</vt:lpstr>
      <vt:lpstr> </vt:lpstr>
      <vt:lpstr>Подсказки, которые помогут  составить план на день</vt:lpstr>
      <vt:lpstr>Подсказки, которые помогут  составить план на день</vt:lpstr>
      <vt:lpstr>Подсказки, которые помогут  составить план на день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user2</dc:creator>
  <cp:lastModifiedBy>Дмитрий</cp:lastModifiedBy>
  <cp:revision>118</cp:revision>
  <cp:lastPrinted>2023-11-02T06:35:21Z</cp:lastPrinted>
  <dcterms:created xsi:type="dcterms:W3CDTF">2023-10-30T13:11:37Z</dcterms:created>
  <dcterms:modified xsi:type="dcterms:W3CDTF">2025-02-23T19:58:58Z</dcterms:modified>
</cp:coreProperties>
</file>