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83" r:id="rId3"/>
    <p:sldId id="281" r:id="rId4"/>
    <p:sldId id="258" r:id="rId5"/>
    <p:sldId id="271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76"/>
    <a:srgbClr val="00518E"/>
    <a:srgbClr val="0033CC"/>
    <a:srgbClr val="B2D69A"/>
    <a:srgbClr val="9AC87A"/>
    <a:srgbClr val="85BD5F"/>
    <a:srgbClr val="93C571"/>
    <a:srgbClr val="5F5F5F"/>
    <a:srgbClr val="4E93D2"/>
    <a:srgbClr val="E669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052" y="0"/>
            <a:ext cx="2902735" cy="2796539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879966" y="2707233"/>
            <a:ext cx="8557369" cy="3517808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Совет 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от специалиста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или</a:t>
            </a:r>
          </a:p>
          <a:p>
            <a:pPr algn="ctr"/>
            <a:r>
              <a:rPr lang="ru-RU" sz="6000" b="1" dirty="0">
                <a:solidFill>
                  <a:schemeClr val="bg1"/>
                </a:solidFill>
                <a:latin typeface="Constantia" panose="02030602050306030303" pitchFamily="18" charset="0"/>
              </a:rPr>
              <a:t> «</a:t>
            </a:r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СПЕЦСОВЕТ</a:t>
            </a:r>
            <a:r>
              <a:rPr lang="ru-RU" sz="6000" b="1" dirty="0">
                <a:solidFill>
                  <a:schemeClr val="bg1"/>
                </a:solidFill>
                <a:latin typeface="Constantia" panose="02030602050306030303" pitchFamily="18" charset="0"/>
              </a:rPr>
              <a:t>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8788" y="5537746"/>
            <a:ext cx="966765" cy="9667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3939" y="1650520"/>
            <a:ext cx="1156934" cy="11460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755" y="5303961"/>
            <a:ext cx="1099211" cy="109921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16307" y="1792985"/>
            <a:ext cx="995713" cy="100355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405" y="2512488"/>
            <a:ext cx="973910" cy="96630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981" y="3815243"/>
            <a:ext cx="1052847" cy="106113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99669" y="4041641"/>
            <a:ext cx="1101946" cy="109333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449357" y="2892917"/>
            <a:ext cx="856195" cy="85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3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2203270" y="2892489"/>
            <a:ext cx="7509804" cy="200278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35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Рекомендации родителям </a:t>
            </a:r>
          </a:p>
          <a:p>
            <a:pPr lvl="0" algn="ctr">
              <a:defRPr/>
            </a:pPr>
            <a:r>
              <a:rPr lang="ru-RU" sz="35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развитию речи </a:t>
            </a:r>
          </a:p>
          <a:p>
            <a:pPr lvl="0" algn="ctr">
              <a:defRPr/>
            </a:pPr>
            <a:r>
              <a:rPr lang="ru-RU" sz="35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неговорящих детей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481286" y="2157362"/>
            <a:ext cx="3227543" cy="719968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</a:p>
        </p:txBody>
      </p:sp>
      <p:sp>
        <p:nvSpPr>
          <p:cNvPr id="13" name="Овал 12"/>
          <p:cNvSpPr/>
          <p:nvPr/>
        </p:nvSpPr>
        <p:spPr>
          <a:xfrm>
            <a:off x="5138004" y="1789586"/>
            <a:ext cx="747763" cy="665019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highlight>
                <a:srgbClr val="C0C0C0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00629" y="210465"/>
            <a:ext cx="6102787" cy="750227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0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  <a:r>
              <a:rPr lang="ru-RU" sz="3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для родителей</a:t>
            </a: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528665" y="5809167"/>
            <a:ext cx="8221825" cy="1632575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4376"/>
                </a:solidFill>
                <a:latin typeface="Verdana" pitchFamily="34" charset="0"/>
                <a:ea typeface="Verdana" pitchFamily="34" charset="0"/>
              </a:rPr>
              <a:t>Магомедова Заира </a:t>
            </a:r>
            <a:r>
              <a:rPr lang="ru-RU" sz="1400" dirty="0" err="1">
                <a:solidFill>
                  <a:srgbClr val="004376"/>
                </a:solidFill>
                <a:latin typeface="Verdana" pitchFamily="34" charset="0"/>
                <a:ea typeface="Verdana" pitchFamily="34" charset="0"/>
              </a:rPr>
              <a:t>Мирзамамаевна</a:t>
            </a:r>
            <a:br>
              <a:rPr lang="ru-RU" sz="1400" dirty="0">
                <a:solidFill>
                  <a:srgbClr val="004376"/>
                </a:solidFill>
                <a:latin typeface="Verdana" pitchFamily="34" charset="0"/>
                <a:ea typeface="Verdana" pitchFamily="34" charset="0"/>
              </a:rPr>
            </a:br>
            <a:r>
              <a:rPr lang="ru-RU" sz="1400" dirty="0">
                <a:solidFill>
                  <a:srgbClr val="004376"/>
                </a:solidFill>
                <a:latin typeface="Verdana" pitchFamily="34" charset="0"/>
                <a:ea typeface="Verdana" pitchFamily="34" charset="0"/>
              </a:rPr>
              <a:t>учитель-логопед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897" y="5497861"/>
            <a:ext cx="1006976" cy="101490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655" y="3507163"/>
            <a:ext cx="1034781" cy="104293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8567" y="4705746"/>
            <a:ext cx="1020016" cy="10200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7414" y="2157361"/>
            <a:ext cx="920542" cy="91185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804" y="3376468"/>
            <a:ext cx="2062158" cy="30376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Заголовок 20">
            <a:extLst>
              <a:ext uri="{FF2B5EF4-FFF2-40B4-BE49-F238E27FC236}">
                <a16:creationId xmlns:a16="http://schemas.microsoft.com/office/drawing/2014/main" id="{C9A2FAAC-8733-8E8C-B5F3-4705CBDD5309}"/>
              </a:ext>
            </a:extLst>
          </p:cNvPr>
          <p:cNvSpPr txBox="1">
            <a:spLocks/>
          </p:cNvSpPr>
          <p:nvPr/>
        </p:nvSpPr>
        <p:spPr>
          <a:xfrm flipH="1">
            <a:off x="5322794" y="1789586"/>
            <a:ext cx="399421" cy="719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900" dirty="0">
                <a:solidFill>
                  <a:srgbClr val="004376"/>
                </a:solidFill>
                <a:latin typeface="Verdana" pitchFamily="34" charset="0"/>
                <a:ea typeface="Verdana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259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450" y="589060"/>
            <a:ext cx="4853473" cy="1155765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026750" y="231047"/>
            <a:ext cx="8610770" cy="1151107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основе речи - стремление к общению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028" y="2676682"/>
            <a:ext cx="10618237" cy="68528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Специально создавайте такие игровые ситуации, где понадобится звукоподражание, или понадобятся какие-либо слова, жесты для того, чтобы игра состоялась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6" y="2675115"/>
            <a:ext cx="611387" cy="68684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" y="3771098"/>
            <a:ext cx="611387" cy="6868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4" y="377078"/>
            <a:ext cx="1005076" cy="100507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799031" y="1678971"/>
            <a:ext cx="10618237" cy="69474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Речь развивается на основе подражания и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самоподражания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" y="1720693"/>
            <a:ext cx="611387" cy="686849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799028" y="5720958"/>
            <a:ext cx="10618237" cy="66040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Старайтесь произносить новое слово в эмоционально благоприятной ситуации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99028" y="4863233"/>
            <a:ext cx="10618237" cy="55475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Повторяйте помногу раз одно и тоже слово, фразу, меняя порядок слов, интонацию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99028" y="3664934"/>
            <a:ext cx="10618237" cy="89532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Озвучивайте любую ситуацию</a:t>
            </a:r>
          </a:p>
          <a:p>
            <a:pPr algn="ctr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Говорите просто, чётко, выразительно, проговаривая каждое слово, фразу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" y="4797185"/>
            <a:ext cx="611387" cy="68684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" y="5707733"/>
            <a:ext cx="611387" cy="6868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894" y="171556"/>
            <a:ext cx="10178473" cy="661035"/>
          </a:xfrm>
        </p:spPr>
        <p:txBody>
          <a:bodyPr>
            <a:noAutofit/>
          </a:bodyPr>
          <a:lstStyle/>
          <a:p>
            <a:pPr algn="ctr"/>
            <a:r>
              <a:rPr lang="ru-RU" sz="29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Советы родителям по работе с неговорящими детьми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6631" y="850673"/>
            <a:ext cx="3558025" cy="164853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Больше говорите с ребёнком, озвучивая все действия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75910" y="1423682"/>
            <a:ext cx="3684235" cy="139388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Развивайте понимание речи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025189" y="850673"/>
            <a:ext cx="3806456" cy="1648528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Рассказывайте, читайте детские сказки, стихи, </a:t>
            </a:r>
            <a:r>
              <a:rPr lang="ru-RU" sz="2100" b="1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потешки</a:t>
            </a:r>
            <a:endParaRPr lang="ru-RU" sz="21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6631" y="2786696"/>
            <a:ext cx="3558025" cy="149932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Вызывайте желание подражать взрослому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025189" y="4742878"/>
            <a:ext cx="3806456" cy="1329966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Занимайтесь пальчиковой гимнастикой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6631" y="4742878"/>
            <a:ext cx="3558026" cy="1329966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Выполняйте гимнастику для язычка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025189" y="2817562"/>
            <a:ext cx="3806456" cy="1468459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Пойте ребёнку перед сном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175909" y="3124180"/>
            <a:ext cx="3684235" cy="1618698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перегружайте ребёнка телевизионной, видео и аудиоинформацией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75910" y="5049497"/>
            <a:ext cx="3684235" cy="160068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раздражайтесь, не стесняйтесь, того что ваш ребёнок не говорит</a:t>
            </a:r>
          </a:p>
        </p:txBody>
      </p:sp>
    </p:spTree>
    <p:extLst>
      <p:ext uri="{BB962C8B-B14F-4D97-AF65-F5344CB8AC3E}">
        <p14:creationId xmlns:p14="http://schemas.microsoft.com/office/powerpoint/2010/main" val="413929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03814" y="5047282"/>
            <a:ext cx="1161290" cy="116129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637965" y="5843385"/>
            <a:ext cx="464516" cy="4645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152110" y="6015513"/>
            <a:ext cx="4372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20.11.2025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518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6837" y="488231"/>
            <a:ext cx="10256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</a:t>
            </a:r>
            <a:r>
              <a:rPr kumimoji="0" lang="ru-RU" sz="3600" b="1" i="0" u="none" strike="noStrike" kern="0" cap="none" spc="0" normalizeH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ожелания родителям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291" y="4062485"/>
            <a:ext cx="762565" cy="76256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98" y="251926"/>
            <a:ext cx="2295563" cy="2295563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1791199" y="1849120"/>
            <a:ext cx="9592147" cy="3994265"/>
          </a:xfrm>
          <a:prstGeom prst="roundRect">
            <a:avLst>
              <a:gd name="adj" fmla="val 5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Как бы несовершенно ваш ребёнок не говорил, принимайте и поддерживайте его желание вступить с вами в контакт. Даже если он вообще не говорит, чаще вовлекайте его в невербальный диалог, «приветствуя и одобряя» любой ответ (жест, выразительный взгляд). Поддерживайте его стремление общаться!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34" y="5238686"/>
            <a:ext cx="776849" cy="77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217</Words>
  <Application>Microsoft Office PowerPoint</Application>
  <PresentationFormat>Широкоэкранный</PresentationFormat>
  <Paragraphs>32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Магомедова Заира Мирзамамаевна учитель-логопед</vt:lpstr>
      <vt:lpstr> </vt:lpstr>
      <vt:lpstr>Советы родителям по работе с неговорящими детьми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Ирина Хватова</cp:lastModifiedBy>
  <cp:revision>110</cp:revision>
  <cp:lastPrinted>2023-11-02T06:35:21Z</cp:lastPrinted>
  <dcterms:created xsi:type="dcterms:W3CDTF">2023-10-30T13:11:37Z</dcterms:created>
  <dcterms:modified xsi:type="dcterms:W3CDTF">2025-11-20T07:00:44Z</dcterms:modified>
</cp:coreProperties>
</file>