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2" r:id="rId2"/>
    <p:sldId id="283" r:id="rId3"/>
    <p:sldId id="281" r:id="rId4"/>
    <p:sldId id="258" r:id="rId5"/>
    <p:sldId id="271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76"/>
    <a:srgbClr val="00518E"/>
    <a:srgbClr val="0033CC"/>
    <a:srgbClr val="B2D69A"/>
    <a:srgbClr val="9AC87A"/>
    <a:srgbClr val="85BD5F"/>
    <a:srgbClr val="93C571"/>
    <a:srgbClr val="5F5F5F"/>
    <a:srgbClr val="4E93D2"/>
    <a:srgbClr val="E669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D14CF2-9305-4528-8157-7C0DEC50DC00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E1EC0-3D34-4CC5-9FAE-7A5E478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5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0E1EC0-3D34-4CC5-9FAE-7A5E47860AA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079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47E19-75DE-41AE-B336-0038B197EBC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2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00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5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75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88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83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62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6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747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5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689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600A4-6A78-4F09-8DAD-08E6225529EE}" type="datetimeFigureOut">
              <a:rPr lang="ru-RU" smtClean="0"/>
              <a:pPr/>
              <a:t>28.10.2025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DAB08-2A09-41BD-9A8D-8296D9A2C0B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37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0052" y="0"/>
            <a:ext cx="2902735" cy="2796539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1817315" y="2761072"/>
            <a:ext cx="8557369" cy="3517808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Совет 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от специалиста</a:t>
            </a:r>
          </a:p>
          <a:p>
            <a:pPr algn="ctr"/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или</a:t>
            </a:r>
          </a:p>
          <a:p>
            <a:pPr algn="ctr"/>
            <a:r>
              <a:rPr lang="ru-RU" sz="6000" b="1" dirty="0">
                <a:solidFill>
                  <a:schemeClr val="bg1"/>
                </a:solidFill>
                <a:latin typeface="Constantia" panose="02030602050306030303" pitchFamily="18" charset="0"/>
              </a:rPr>
              <a:t> «</a:t>
            </a:r>
            <a:r>
              <a:rPr lang="ru-RU" sz="4800" b="1" dirty="0">
                <a:solidFill>
                  <a:schemeClr val="bg1"/>
                </a:solidFill>
                <a:latin typeface="Constantia" panose="02030602050306030303" pitchFamily="18" charset="0"/>
              </a:rPr>
              <a:t>СПЕЦСОВЕТ</a:t>
            </a:r>
            <a:r>
              <a:rPr lang="ru-RU" sz="6000" b="1" dirty="0">
                <a:solidFill>
                  <a:schemeClr val="bg1"/>
                </a:solidFill>
                <a:latin typeface="Constantia" panose="02030602050306030303" pitchFamily="18" charset="0"/>
              </a:rPr>
              <a:t>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8788" y="5537746"/>
            <a:ext cx="966765" cy="96676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3939" y="1650520"/>
            <a:ext cx="1156934" cy="11460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0755" y="5303961"/>
            <a:ext cx="1099211" cy="109921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16307" y="1792985"/>
            <a:ext cx="995713" cy="100355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405" y="2512488"/>
            <a:ext cx="973910" cy="96630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981" y="3815243"/>
            <a:ext cx="1052847" cy="106113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99669" y="4041641"/>
            <a:ext cx="1101946" cy="1093336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flipH="1">
            <a:off x="10449357" y="2892917"/>
            <a:ext cx="856195" cy="854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23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0469" y="286806"/>
            <a:ext cx="2688896" cy="2590523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 bwMode="auto">
          <a:xfrm>
            <a:off x="2125227" y="2892490"/>
            <a:ext cx="7746562" cy="1838130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Чтение – дело семейное: родителям на заметку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481286" y="2261184"/>
            <a:ext cx="3227543" cy="61614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Выпуск </a:t>
            </a:r>
          </a:p>
        </p:txBody>
      </p:sp>
      <p:sp>
        <p:nvSpPr>
          <p:cNvPr id="13" name="Овал 12"/>
          <p:cNvSpPr/>
          <p:nvPr/>
        </p:nvSpPr>
        <p:spPr>
          <a:xfrm>
            <a:off x="5768561" y="2251239"/>
            <a:ext cx="634855" cy="572886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00629" y="210465"/>
            <a:ext cx="3869345" cy="7502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49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СПЕЦСОВЕТ</a:t>
            </a:r>
          </a:p>
        </p:txBody>
      </p:sp>
      <p:sp>
        <p:nvSpPr>
          <p:cNvPr id="21" name="Заголовок 20"/>
          <p:cNvSpPr>
            <a:spLocks noGrp="1"/>
          </p:cNvSpPr>
          <p:nvPr>
            <p:ph type="title"/>
          </p:nvPr>
        </p:nvSpPr>
        <p:spPr>
          <a:xfrm>
            <a:off x="1528665" y="5809168"/>
            <a:ext cx="8221825" cy="738966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latin typeface="Verdana" pitchFamily="34" charset="0"/>
                <a:ea typeface="Verdana" pitchFamily="34" charset="0"/>
              </a:rPr>
              <a:t>Лемешко Екатерина Владимировна </a:t>
            </a:r>
            <a:br>
              <a:rPr lang="ru-RU" sz="1400" dirty="0">
                <a:latin typeface="Verdana" pitchFamily="34" charset="0"/>
                <a:ea typeface="Verdana" pitchFamily="34" charset="0"/>
              </a:rPr>
            </a:br>
            <a:r>
              <a:rPr lang="ru-RU" sz="1400" dirty="0">
                <a:latin typeface="Verdana" pitchFamily="34" charset="0"/>
                <a:ea typeface="Verdana" pitchFamily="34" charset="0"/>
              </a:rPr>
              <a:t>тьютор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3897" y="5497861"/>
            <a:ext cx="1006976" cy="101490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655" y="3507163"/>
            <a:ext cx="1034781" cy="104293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8567" y="4705746"/>
            <a:ext cx="1020016" cy="102001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7414" y="2157361"/>
            <a:ext cx="920542" cy="91185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ACE9089-11C9-AB6E-9E63-6FDF3E64BDF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2619" y="4538427"/>
            <a:ext cx="1538899" cy="1838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9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450" y="589060"/>
            <a:ext cx="4853473" cy="1155765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2026750" y="191717"/>
            <a:ext cx="8610770" cy="1151107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b="1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Формула юного книголюба</a:t>
            </a:r>
            <a:endParaRPr lang="ru-RU" sz="3600" b="1" dirty="0">
              <a:solidFill>
                <a:srgbClr val="00518E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838200" y="1825625"/>
            <a:ext cx="10545147" cy="13187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ru-RU" sz="2400" b="1" dirty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</a:t>
            </a:r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Регулярность важнее длительности</a:t>
            </a:r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пусть это будут 15 минут каждый день (например, перед сном)</a:t>
            </a:r>
            <a:endParaRPr lang="ru-RU" sz="2400" b="1" dirty="0">
              <a:solidFill>
                <a:srgbClr val="00437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30423" y="3370484"/>
            <a:ext cx="10618237" cy="126683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Игры и творчество вокруг книги</a:t>
            </a:r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«Нарисуй любимого героя», «Спектакль по мотивам прочитанного», «Литературная викторина»</a:t>
            </a:r>
            <a:endParaRPr lang="ru-RU" sz="2400" b="1" dirty="0">
              <a:solidFill>
                <a:srgbClr val="00437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5015782"/>
            <a:ext cx="10618237" cy="126683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Поддержка начинающего читателя</a:t>
            </a:r>
            <a:r>
              <a:rPr lang="ru-RU" sz="24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не исправляйте каждую ошибку, хвалите за усилия, используйте закладки</a:t>
            </a:r>
            <a:endParaRPr lang="ru-RU" sz="2400" b="1" dirty="0">
              <a:solidFill>
                <a:srgbClr val="00437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8" y="2174838"/>
            <a:ext cx="686849" cy="686849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3717499"/>
            <a:ext cx="686849" cy="68684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69" y="5350357"/>
            <a:ext cx="686849" cy="686849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34" y="377078"/>
            <a:ext cx="1005076" cy="100507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74408" y="337907"/>
            <a:ext cx="7303546" cy="66103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Как вырастить книголюба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5471" y="1292307"/>
            <a:ext cx="3893574" cy="2384958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Станьте живым примером:</a:t>
            </a:r>
          </a:p>
          <a:p>
            <a:pPr marL="285750" indent="-285750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Читайте на виду. Пусть ребенок застает вас за чтением книги, журнала.</a:t>
            </a: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Делитесь впечатлениями</a:t>
            </a: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 Это покажет, что чтение-это повод для общения.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078568" y="2767965"/>
            <a:ext cx="3992281" cy="1499325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Превратите чтение в игру и творчество:</a:t>
            </a:r>
          </a:p>
          <a:p>
            <a:pPr marL="285750" indent="-285750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Читайте по ролям.</a:t>
            </a:r>
          </a:p>
          <a:p>
            <a:pPr marL="285750" indent="-285750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Обсуждайте и фантазируйте.</a:t>
            </a:r>
          </a:p>
          <a:p>
            <a:pPr marL="285750" indent="-285750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Инсценируйте отрывки.</a:t>
            </a:r>
          </a:p>
          <a:p>
            <a:pPr algn="just"/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217593" y="1671484"/>
            <a:ext cx="3806456" cy="2202426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Создайте семейные читательские ритуалы :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15-20 минут чтения перед сном.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Утренние посиделки с книгой по выходным.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аудиокниги в машине.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75069" y="4611329"/>
            <a:ext cx="3806456" cy="1787381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Создайте дома читательскую среду: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Семейная библиотека.</a:t>
            </a:r>
            <a:endParaRPr lang="ru-RU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Уголок для чтения ребенка с личным пространством.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Совместный выбор книг.</a:t>
            </a:r>
            <a:endParaRPr lang="ru-RU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7423170" y="4611329"/>
            <a:ext cx="3806456" cy="1740727"/>
          </a:xfrm>
          <a:prstGeom prst="roundRect">
            <a:avLst>
              <a:gd name="adj" fmla="val 5000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Поддерживайте интерес на всех этапах:</a:t>
            </a:r>
            <a:endParaRPr lang="ru-RU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Яркие картинки</a:t>
            </a: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Сюжет.</a:t>
            </a:r>
          </a:p>
          <a:p>
            <a:pPr marL="285750" indent="-285750" algn="just">
              <a:buFontTx/>
              <a:buChar char="-"/>
            </a:pPr>
            <a:r>
              <a:rPr lang="ru-RU" sz="1400" b="1" dirty="0" smtClean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Глубокие разговоры о прочитанном.</a:t>
            </a:r>
            <a:endParaRPr lang="ru-RU" sz="14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1076577" y="1292307"/>
            <a:ext cx="947472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3589795" y="1179187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  <p:sp>
        <p:nvSpPr>
          <p:cNvPr id="24" name="Овал 23"/>
          <p:cNvSpPr/>
          <p:nvPr/>
        </p:nvSpPr>
        <p:spPr>
          <a:xfrm>
            <a:off x="6996200" y="2045508"/>
            <a:ext cx="977545" cy="87855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  <a:endParaRPr lang="ru-RU" sz="4800" b="1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092972" y="4431084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</a:p>
        </p:txBody>
      </p:sp>
      <p:sp>
        <p:nvSpPr>
          <p:cNvPr id="14" name="Овал 13"/>
          <p:cNvSpPr/>
          <p:nvPr/>
        </p:nvSpPr>
        <p:spPr>
          <a:xfrm>
            <a:off x="10789181" y="4384431"/>
            <a:ext cx="977545" cy="936600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  <a:endParaRPr lang="ru-RU" sz="4800" b="1" dirty="0">
              <a:solidFill>
                <a:schemeClr val="accent2">
                  <a:lumMod val="40000"/>
                  <a:lumOff val="6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6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03814" y="5047282"/>
            <a:ext cx="1161290" cy="116129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1637965" y="5843385"/>
            <a:ext cx="464516" cy="4645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7152110" y="6015513"/>
            <a:ext cx="4372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noProof="0" dirty="0" smtClean="0">
                <a:solidFill>
                  <a:srgbClr val="00518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13.11.2025г.</a:t>
            </a:r>
            <a:endParaRPr kumimoji="0" lang="ru-RU" sz="3200" b="1" i="0" u="none" strike="noStrike" kern="0" cap="none" spc="0" normalizeH="0" baseline="0" noProof="0" dirty="0">
              <a:ln>
                <a:noFill/>
              </a:ln>
              <a:solidFill>
                <a:srgbClr val="00518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67438" y="488231"/>
            <a:ext cx="73449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Главный совет прост: </a:t>
            </a:r>
          </a:p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получайте удовольствие от совместного чтения с ребенком сами!</a:t>
            </a:r>
            <a:r>
              <a:rPr kumimoji="0" lang="ru-RU" sz="2000" b="1" i="0" u="none" strike="noStrike" kern="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kumimoji="0" lang="ru-RU" sz="2000" b="1" i="0" u="none" strike="noStrike" kern="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85291" y="4062485"/>
            <a:ext cx="762565" cy="76256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459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3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  <p:pic>
        <p:nvPicPr>
          <p:cNvPr id="12" name="Рисунок 11" descr="irUwRuBLnWQ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98" y="251926"/>
            <a:ext cx="2295563" cy="2295563"/>
          </a:xfrm>
          <a:prstGeom prst="rect">
            <a:avLst/>
          </a:prstGeom>
        </p:spPr>
      </p:pic>
      <p:sp>
        <p:nvSpPr>
          <p:cNvPr id="17" name="Скругленный прямоугольник 16"/>
          <p:cNvSpPr/>
          <p:nvPr/>
        </p:nvSpPr>
        <p:spPr>
          <a:xfrm>
            <a:off x="1791199" y="1849120"/>
            <a:ext cx="9592147" cy="3994265"/>
          </a:xfrm>
          <a:prstGeom prst="roundRect">
            <a:avLst>
              <a:gd name="adj" fmla="val 5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b="1" dirty="0" smtClean="0">
                <a:solidFill>
                  <a:srgbClr val="00437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Ваша искренняя увлеченность, теплое общение и совместное проживание истории – самый мощный стимул для ребенка полюбить книги. Чтение должно ассоциироваться не с учебой, а с радостью, уютом и близостью с родителями!</a:t>
            </a:r>
            <a:endParaRPr lang="ru-RU" sz="2800" b="1" dirty="0">
              <a:solidFill>
                <a:srgbClr val="004376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3747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245</Words>
  <Application>Microsoft Office PowerPoint</Application>
  <PresentationFormat>Широкоэкранный</PresentationFormat>
  <Paragraphs>45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Constantia</vt:lpstr>
      <vt:lpstr>Tahoma</vt:lpstr>
      <vt:lpstr>Verdana</vt:lpstr>
      <vt:lpstr>Тема Office</vt:lpstr>
      <vt:lpstr>Презентация PowerPoint</vt:lpstr>
      <vt:lpstr>Лемешко Екатерина Владимировна  тьютор</vt:lpstr>
      <vt:lpstr> </vt:lpstr>
      <vt:lpstr>Как вырастить книголюба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user2</dc:creator>
  <cp:lastModifiedBy>1</cp:lastModifiedBy>
  <cp:revision>106</cp:revision>
  <cp:lastPrinted>2023-11-02T06:35:21Z</cp:lastPrinted>
  <dcterms:created xsi:type="dcterms:W3CDTF">2023-10-30T13:11:37Z</dcterms:created>
  <dcterms:modified xsi:type="dcterms:W3CDTF">2025-10-28T07:05:44Z</dcterms:modified>
</cp:coreProperties>
</file>