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1" r:id="rId2"/>
    <p:sldId id="299" r:id="rId3"/>
    <p:sldId id="298" r:id="rId4"/>
    <p:sldId id="302" r:id="rId5"/>
    <p:sldId id="293" r:id="rId6"/>
    <p:sldId id="273" r:id="rId7"/>
    <p:sldId id="279" r:id="rId8"/>
    <p:sldId id="29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A9CD"/>
    <a:srgbClr val="418BCF"/>
    <a:srgbClr val="3B87CD"/>
    <a:srgbClr val="B2D0EC"/>
    <a:srgbClr val="5C93C0"/>
    <a:srgbClr val="84ADD2"/>
    <a:srgbClr val="B6D2EC"/>
    <a:srgbClr val="A2C7E8"/>
    <a:srgbClr val="5CA6C0"/>
    <a:srgbClr val="6CA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4" y="12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2BDFC8-E878-44B2-8F25-1402848E7F6F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C0E145-B9CB-4C9E-A2FD-7AD5F3D77FCD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dirty="0" smtClean="0">
              <a:solidFill>
                <a:schemeClr val="accent5">
                  <a:lumMod val="75000"/>
                </a:schemeClr>
              </a:solidFill>
            </a:rPr>
            <a:t>Создание комфортных условий для </a:t>
          </a:r>
          <a:r>
            <a:rPr lang="ru-RU" dirty="0" smtClean="0">
              <a:solidFill>
                <a:schemeClr val="accent5">
                  <a:lumMod val="75000"/>
                </a:schemeClr>
              </a:solidFill>
            </a:rPr>
            <a:t>ребенка</a:t>
          </a:r>
        </a:p>
        <a:p>
          <a:pPr>
            <a:spcAft>
              <a:spcPts val="0"/>
            </a:spcAft>
          </a:pPr>
          <a:r>
            <a:rPr lang="ru-RU" dirty="0" smtClean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ru-RU" dirty="0" smtClean="0">
              <a:solidFill>
                <a:schemeClr val="accent5">
                  <a:lumMod val="75000"/>
                </a:schemeClr>
              </a:solidFill>
            </a:rPr>
            <a:t>с сенсорными нарушениями</a:t>
          </a:r>
          <a:endParaRPr lang="ru-RU" dirty="0">
            <a:solidFill>
              <a:schemeClr val="accent5">
                <a:lumMod val="75000"/>
              </a:schemeClr>
            </a:solidFill>
          </a:endParaRPr>
        </a:p>
      </dgm:t>
    </dgm:pt>
    <dgm:pt modelId="{9571E7D6-5856-4759-A66A-4A61BCC514CB}" type="parTrans" cxnId="{C31AC6BB-899A-4BAE-8EDD-720F72897114}">
      <dgm:prSet/>
      <dgm:spPr/>
      <dgm:t>
        <a:bodyPr/>
        <a:lstStyle/>
        <a:p>
          <a:endParaRPr lang="ru-RU"/>
        </a:p>
      </dgm:t>
    </dgm:pt>
    <dgm:pt modelId="{21DEB2E2-B008-41CC-820F-4F5CAAA6D0EB}" type="sibTrans" cxnId="{C31AC6BB-899A-4BAE-8EDD-720F72897114}">
      <dgm:prSet/>
      <dgm:spPr/>
      <dgm:t>
        <a:bodyPr/>
        <a:lstStyle/>
        <a:p>
          <a:endParaRPr lang="ru-RU"/>
        </a:p>
      </dgm:t>
    </dgm:pt>
    <dgm:pt modelId="{9C0ED840-7AAD-4F62-9823-28E6683982C4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dirty="0" smtClean="0">
              <a:solidFill>
                <a:schemeClr val="accent5">
                  <a:lumMod val="75000"/>
                </a:schemeClr>
              </a:solidFill>
            </a:rPr>
            <a:t>Использование  упражнений и игр </a:t>
          </a:r>
          <a:endParaRPr lang="ru-RU" dirty="0" smtClean="0">
            <a:solidFill>
              <a:schemeClr val="accent5">
                <a:lumMod val="75000"/>
              </a:schemeClr>
            </a:solidFill>
          </a:endParaRPr>
        </a:p>
        <a:p>
          <a:pPr>
            <a:spcAft>
              <a:spcPts val="0"/>
            </a:spcAft>
          </a:pPr>
          <a:r>
            <a:rPr lang="ru-RU" dirty="0" smtClean="0">
              <a:solidFill>
                <a:schemeClr val="accent5">
                  <a:lumMod val="75000"/>
                </a:schemeClr>
              </a:solidFill>
            </a:rPr>
            <a:t>для </a:t>
          </a:r>
          <a:r>
            <a:rPr lang="ru-RU" dirty="0" smtClean="0">
              <a:solidFill>
                <a:schemeClr val="accent5">
                  <a:lumMod val="75000"/>
                </a:schemeClr>
              </a:solidFill>
            </a:rPr>
            <a:t>коррекции сенсорных нарушений </a:t>
          </a:r>
          <a:endParaRPr lang="ru-RU" dirty="0">
            <a:solidFill>
              <a:schemeClr val="accent5">
                <a:lumMod val="75000"/>
              </a:schemeClr>
            </a:solidFill>
          </a:endParaRPr>
        </a:p>
      </dgm:t>
    </dgm:pt>
    <dgm:pt modelId="{EC3D4571-A01C-4836-BF83-B7BD9D58D5E4}" type="parTrans" cxnId="{05780410-053E-48D4-B934-8EED6A09F2C9}">
      <dgm:prSet/>
      <dgm:spPr/>
      <dgm:t>
        <a:bodyPr/>
        <a:lstStyle/>
        <a:p>
          <a:endParaRPr lang="ru-RU"/>
        </a:p>
      </dgm:t>
    </dgm:pt>
    <dgm:pt modelId="{B6FA67EF-0AE3-4A83-A4E1-7AA526507A32}" type="sibTrans" cxnId="{05780410-053E-48D4-B934-8EED6A09F2C9}">
      <dgm:prSet/>
      <dgm:spPr/>
      <dgm:t>
        <a:bodyPr/>
        <a:lstStyle/>
        <a:p>
          <a:endParaRPr lang="ru-RU"/>
        </a:p>
      </dgm:t>
    </dgm:pt>
    <dgm:pt modelId="{EC415C04-D373-4908-8F33-EC888C84D2B7}" type="pres">
      <dgm:prSet presAssocID="{382BDFC8-E878-44B2-8F25-1402848E7F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82A914-A90C-4F98-91C8-22101EE67E22}" type="pres">
      <dgm:prSet presAssocID="{74C0E145-B9CB-4C9E-A2FD-7AD5F3D77FC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1F69D-EC35-4262-9823-5B67749843F0}" type="pres">
      <dgm:prSet presAssocID="{9C0ED840-7AAD-4F62-9823-28E6683982C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1AC6BB-899A-4BAE-8EDD-720F72897114}" srcId="{382BDFC8-E878-44B2-8F25-1402848E7F6F}" destId="{74C0E145-B9CB-4C9E-A2FD-7AD5F3D77FCD}" srcOrd="0" destOrd="0" parTransId="{9571E7D6-5856-4759-A66A-4A61BCC514CB}" sibTransId="{21DEB2E2-B008-41CC-820F-4F5CAAA6D0EB}"/>
    <dgm:cxn modelId="{AB2EBEFD-1C8D-41F7-A6CE-8F9A66E4040A}" type="presOf" srcId="{74C0E145-B9CB-4C9E-A2FD-7AD5F3D77FCD}" destId="{1882A914-A90C-4F98-91C8-22101EE67E22}" srcOrd="0" destOrd="0" presId="urn:microsoft.com/office/officeart/2005/8/layout/arrow5"/>
    <dgm:cxn modelId="{05780410-053E-48D4-B934-8EED6A09F2C9}" srcId="{382BDFC8-E878-44B2-8F25-1402848E7F6F}" destId="{9C0ED840-7AAD-4F62-9823-28E6683982C4}" srcOrd="1" destOrd="0" parTransId="{EC3D4571-A01C-4836-BF83-B7BD9D58D5E4}" sibTransId="{B6FA67EF-0AE3-4A83-A4E1-7AA526507A32}"/>
    <dgm:cxn modelId="{D01ECE28-EC70-4719-8BC1-146E22DD49D2}" type="presOf" srcId="{9C0ED840-7AAD-4F62-9823-28E6683982C4}" destId="{E221F69D-EC35-4262-9823-5B67749843F0}" srcOrd="0" destOrd="0" presId="urn:microsoft.com/office/officeart/2005/8/layout/arrow5"/>
    <dgm:cxn modelId="{3D7CF54B-C019-4074-BBD2-95DEB2AA47B1}" type="presOf" srcId="{382BDFC8-E878-44B2-8F25-1402848E7F6F}" destId="{EC415C04-D373-4908-8F33-EC888C84D2B7}" srcOrd="0" destOrd="0" presId="urn:microsoft.com/office/officeart/2005/8/layout/arrow5"/>
    <dgm:cxn modelId="{C83C4605-03F0-4B43-81C9-955F378AC8D0}" type="presParOf" srcId="{EC415C04-D373-4908-8F33-EC888C84D2B7}" destId="{1882A914-A90C-4F98-91C8-22101EE67E22}" srcOrd="0" destOrd="0" presId="urn:microsoft.com/office/officeart/2005/8/layout/arrow5"/>
    <dgm:cxn modelId="{88348362-7F8F-47AD-A59D-EEEB66343056}" type="presParOf" srcId="{EC415C04-D373-4908-8F33-EC888C84D2B7}" destId="{E221F69D-EC35-4262-9823-5B67749843F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2D621F-DE6B-4032-858A-A7E3E337080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BA6605-2ECD-45D1-8893-A898DD5DC656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защищать ребенка от сильных для него сенсорных раздражителей</a:t>
          </a:r>
          <a:endParaRPr lang="ru-RU" sz="1600" dirty="0">
            <a:solidFill>
              <a:schemeClr val="accent5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F1F0916-37BF-45D0-B8BD-97643F2EC7DF}" type="parTrans" cxnId="{B7A647EE-CD8E-4840-BA30-B43757BDC59D}">
      <dgm:prSet/>
      <dgm:spPr/>
      <dgm:t>
        <a:bodyPr/>
        <a:lstStyle/>
        <a:p>
          <a:endParaRPr lang="ru-RU"/>
        </a:p>
      </dgm:t>
    </dgm:pt>
    <dgm:pt modelId="{6BC62D2E-8F83-4E9B-ABB5-04FCF3C3063B}" type="sibTrans" cxnId="{B7A647EE-CD8E-4840-BA30-B43757BDC59D}">
      <dgm:prSet/>
      <dgm:spPr/>
      <dgm:t>
        <a:bodyPr/>
        <a:lstStyle/>
        <a:p>
          <a:endParaRPr lang="ru-RU"/>
        </a:p>
      </dgm:t>
    </dgm:pt>
    <dgm:pt modelId="{8F3B3542-5CEC-45B2-B844-CF057BCDD519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>
            <a:spcAft>
              <a:spcPct val="15000"/>
            </a:spcAft>
          </a:pPr>
          <a:endParaRPr lang="ru-RU" sz="1400" dirty="0"/>
        </a:p>
      </dgm:t>
    </dgm:pt>
    <dgm:pt modelId="{801AD746-2A0D-49A0-A6C3-8C4C65359E32}" type="parTrans" cxnId="{DBACCCD8-108F-4A19-A74C-0AAF8E9AB789}">
      <dgm:prSet/>
      <dgm:spPr/>
      <dgm:t>
        <a:bodyPr/>
        <a:lstStyle/>
        <a:p>
          <a:endParaRPr lang="ru-RU"/>
        </a:p>
      </dgm:t>
    </dgm:pt>
    <dgm:pt modelId="{828F92FA-C369-4A35-819F-53096E75BC6B}" type="sibTrans" cxnId="{DBACCCD8-108F-4A19-A74C-0AAF8E9AB789}">
      <dgm:prSet/>
      <dgm:spPr/>
      <dgm:t>
        <a:bodyPr/>
        <a:lstStyle/>
        <a:p>
          <a:endParaRPr lang="ru-RU"/>
        </a:p>
      </dgm:t>
    </dgm:pt>
    <dgm:pt modelId="{01A30499-8F6C-448E-ABD3-315F4926C227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>
            <a:spcAft>
              <a:spcPct val="15000"/>
            </a:spcAft>
          </a:pPr>
          <a:endParaRPr lang="ru-RU" sz="600" dirty="0"/>
        </a:p>
      </dgm:t>
    </dgm:pt>
    <dgm:pt modelId="{55DF044E-6834-4BD7-8FA2-602831B3859B}" type="parTrans" cxnId="{AE081B11-BCC2-45D8-BDF0-7152884F95F5}">
      <dgm:prSet/>
      <dgm:spPr/>
      <dgm:t>
        <a:bodyPr/>
        <a:lstStyle/>
        <a:p>
          <a:endParaRPr lang="ru-RU"/>
        </a:p>
      </dgm:t>
    </dgm:pt>
    <dgm:pt modelId="{D185E7DD-2CCB-4D9A-A7FE-E4689E27F44B}" type="sibTrans" cxnId="{AE081B11-BCC2-45D8-BDF0-7152884F95F5}">
      <dgm:prSet/>
      <dgm:spPr/>
      <dgm:t>
        <a:bodyPr/>
        <a:lstStyle/>
        <a:p>
          <a:endParaRPr lang="ru-RU"/>
        </a:p>
      </dgm:t>
    </dgm:pt>
    <dgm:pt modelId="{CAB75814-3DB8-4014-ABDC-290C47BE517E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заранее предупреждать о возможных изменениях</a:t>
          </a:r>
          <a:endParaRPr lang="ru-RU" sz="1600" dirty="0">
            <a:solidFill>
              <a:schemeClr val="accent5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9085865-193A-4132-B391-169ACCA31D33}" type="parTrans" cxnId="{888D2DC5-742A-49FC-AF01-5971F8D0A513}">
      <dgm:prSet/>
      <dgm:spPr/>
      <dgm:t>
        <a:bodyPr/>
        <a:lstStyle/>
        <a:p>
          <a:endParaRPr lang="ru-RU"/>
        </a:p>
      </dgm:t>
    </dgm:pt>
    <dgm:pt modelId="{BC8821EC-7495-40DF-9D5B-A01044BD0310}" type="sibTrans" cxnId="{888D2DC5-742A-49FC-AF01-5971F8D0A513}">
      <dgm:prSet/>
      <dgm:spPr/>
      <dgm:t>
        <a:bodyPr/>
        <a:lstStyle/>
        <a:p>
          <a:endParaRPr lang="ru-RU"/>
        </a:p>
      </dgm:t>
    </dgm:pt>
    <dgm:pt modelId="{29A6D46B-7A81-44D4-94C3-B7439622F25B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>
            <a:spcAft>
              <a:spcPct val="15000"/>
            </a:spcAft>
          </a:pPr>
          <a:endParaRPr lang="ru-RU" sz="1400" dirty="0"/>
        </a:p>
      </dgm:t>
    </dgm:pt>
    <dgm:pt modelId="{77908F02-9947-44A7-9819-71816DCE542E}" type="parTrans" cxnId="{4039C838-A271-4D61-B8DE-F7E723C10907}">
      <dgm:prSet/>
      <dgm:spPr/>
      <dgm:t>
        <a:bodyPr/>
        <a:lstStyle/>
        <a:p>
          <a:endParaRPr lang="ru-RU"/>
        </a:p>
      </dgm:t>
    </dgm:pt>
    <dgm:pt modelId="{F0442E09-24C0-47BD-8ED1-576E8F3DAB51}" type="sibTrans" cxnId="{4039C838-A271-4D61-B8DE-F7E723C10907}">
      <dgm:prSet/>
      <dgm:spPr/>
      <dgm:t>
        <a:bodyPr/>
        <a:lstStyle/>
        <a:p>
          <a:endParaRPr lang="ru-RU"/>
        </a:p>
      </dgm:t>
    </dgm:pt>
    <dgm:pt modelId="{ADA7A13F-C5EE-4026-8BC7-1916AC384191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>
            <a:spcAft>
              <a:spcPct val="35000"/>
            </a:spcAft>
          </a:pPr>
          <a:r>
            <a:rPr lang="ru-RU" sz="800" dirty="0" smtClean="0"/>
            <a:t> </a:t>
          </a:r>
        </a:p>
        <a:p>
          <a:pPr algn="ctr">
            <a:spcAft>
              <a:spcPts val="0"/>
            </a:spcAft>
          </a:pP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использовать специальные приемы, коррекционные упражнения, игры позволяющие снизить </a:t>
          </a:r>
          <a:endParaRPr lang="ru-RU" sz="1600" dirty="0" smtClean="0">
            <a:solidFill>
              <a:schemeClr val="accent5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algn="ctr">
            <a:spcAft>
              <a:spcPts val="0"/>
            </a:spcAft>
          </a:pP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чувствительность к 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сенсорным 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стимулам</a:t>
          </a:r>
          <a:endParaRPr lang="ru-RU" sz="1600" dirty="0">
            <a:solidFill>
              <a:schemeClr val="accent5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91C5321-BF92-4D0D-AB0E-7C0E4B7567E7}" type="parTrans" cxnId="{74DEC0DE-5E35-4805-A739-7740D1A0D445}">
      <dgm:prSet/>
      <dgm:spPr/>
      <dgm:t>
        <a:bodyPr/>
        <a:lstStyle/>
        <a:p>
          <a:endParaRPr lang="ru-RU"/>
        </a:p>
      </dgm:t>
    </dgm:pt>
    <dgm:pt modelId="{9DB12D0A-B2FC-426E-8532-D34424323AD3}" type="sibTrans" cxnId="{74DEC0DE-5E35-4805-A739-7740D1A0D445}">
      <dgm:prSet/>
      <dgm:spPr/>
      <dgm:t>
        <a:bodyPr/>
        <a:lstStyle/>
        <a:p>
          <a:endParaRPr lang="ru-RU"/>
        </a:p>
      </dgm:t>
    </dgm:pt>
    <dgm:pt modelId="{1D64E385-00FA-41DF-A844-49EE20AAACC6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замечать первые признаки сенсорной перегрузки</a:t>
          </a:r>
          <a:endParaRPr lang="ru-RU" sz="1600" dirty="0">
            <a:solidFill>
              <a:schemeClr val="accent5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D0D806E-6B8A-4093-BABA-39CEE96D8C96}" type="parTrans" cxnId="{BFE5FFA8-E565-4F65-96A8-A88B04792392}">
      <dgm:prSet/>
      <dgm:spPr/>
      <dgm:t>
        <a:bodyPr/>
        <a:lstStyle/>
        <a:p>
          <a:endParaRPr lang="ru-RU"/>
        </a:p>
      </dgm:t>
    </dgm:pt>
    <dgm:pt modelId="{7FE19F6A-9FBF-4E79-A3AB-C6A2718DB1D4}" type="sibTrans" cxnId="{BFE5FFA8-E565-4F65-96A8-A88B04792392}">
      <dgm:prSet/>
      <dgm:spPr/>
      <dgm:t>
        <a:bodyPr/>
        <a:lstStyle/>
        <a:p>
          <a:endParaRPr lang="ru-RU"/>
        </a:p>
      </dgm:t>
    </dgm:pt>
    <dgm:pt modelId="{F5861355-585D-416B-B0BA-2529AC318EC4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обеспечить ребенку возможность регулярно отдыхать (использовать зоны для релаксации на регулярной основе в течение учебного процесса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) </a:t>
          </a:r>
          <a:endParaRPr lang="ru-RU" sz="1600" dirty="0">
            <a:solidFill>
              <a:schemeClr val="accent5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F87C2C1-2DEF-43FC-8749-F46228B8F5C5}" type="parTrans" cxnId="{94C6C168-34CD-4732-A816-458BF0B82499}">
      <dgm:prSet/>
      <dgm:spPr/>
      <dgm:t>
        <a:bodyPr/>
        <a:lstStyle/>
        <a:p>
          <a:endParaRPr lang="ru-RU"/>
        </a:p>
      </dgm:t>
    </dgm:pt>
    <dgm:pt modelId="{E3C858F6-23BA-4324-B255-5A515C658B05}" type="sibTrans" cxnId="{94C6C168-34CD-4732-A816-458BF0B82499}">
      <dgm:prSet/>
      <dgm:spPr/>
      <dgm:t>
        <a:bodyPr/>
        <a:lstStyle/>
        <a:p>
          <a:endParaRPr lang="ru-RU"/>
        </a:p>
      </dgm:t>
    </dgm:pt>
    <dgm:pt modelId="{CACEB535-24C6-4C0C-BE4D-FA71AF82C44C}" type="pres">
      <dgm:prSet presAssocID="{122D621F-DE6B-4032-858A-A7E3E33708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0DD06B0-6115-41BF-A8B7-2683A3D8C94D}" type="pres">
      <dgm:prSet presAssocID="{122D621F-DE6B-4032-858A-A7E3E337080B}" presName="Name1" presStyleCnt="0"/>
      <dgm:spPr/>
    </dgm:pt>
    <dgm:pt modelId="{A0AF96D7-10C0-4E56-8069-76C895ACAFBF}" type="pres">
      <dgm:prSet presAssocID="{122D621F-DE6B-4032-858A-A7E3E337080B}" presName="cycle" presStyleCnt="0"/>
      <dgm:spPr/>
    </dgm:pt>
    <dgm:pt modelId="{DC41B306-E84C-48D1-A327-922E898CB8A5}" type="pres">
      <dgm:prSet presAssocID="{122D621F-DE6B-4032-858A-A7E3E337080B}" presName="srcNode" presStyleLbl="node1" presStyleIdx="0" presStyleCnt="5"/>
      <dgm:spPr/>
    </dgm:pt>
    <dgm:pt modelId="{A3CF6138-DC45-4A78-BBC6-3A9A30F23B5E}" type="pres">
      <dgm:prSet presAssocID="{122D621F-DE6B-4032-858A-A7E3E337080B}" presName="conn" presStyleLbl="parChTrans1D2" presStyleIdx="0" presStyleCnt="1"/>
      <dgm:spPr/>
      <dgm:t>
        <a:bodyPr/>
        <a:lstStyle/>
        <a:p>
          <a:endParaRPr lang="ru-RU"/>
        </a:p>
      </dgm:t>
    </dgm:pt>
    <dgm:pt modelId="{A9B53D1E-7EC4-45DA-9AC5-58AF59FABF5B}" type="pres">
      <dgm:prSet presAssocID="{122D621F-DE6B-4032-858A-A7E3E337080B}" presName="extraNode" presStyleLbl="node1" presStyleIdx="0" presStyleCnt="5"/>
      <dgm:spPr/>
    </dgm:pt>
    <dgm:pt modelId="{EDA4D0A2-94A0-4E3A-93CF-E5346629F2B8}" type="pres">
      <dgm:prSet presAssocID="{122D621F-DE6B-4032-858A-A7E3E337080B}" presName="dstNode" presStyleLbl="node1" presStyleIdx="0" presStyleCnt="5"/>
      <dgm:spPr/>
    </dgm:pt>
    <dgm:pt modelId="{77D16EF8-260F-47A3-95BB-DD819FFED8B6}" type="pres">
      <dgm:prSet presAssocID="{D2BA6605-2ECD-45D1-8893-A898DD5DC656}" presName="text_1" presStyleLbl="node1" presStyleIdx="0" presStyleCnt="5" custLinFactNeighborX="367" custLinFactNeighborY="-4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664B4-6EAB-4AB3-BB11-5492C8380BBA}" type="pres">
      <dgm:prSet presAssocID="{D2BA6605-2ECD-45D1-8893-A898DD5DC656}" presName="accent_1" presStyleCnt="0"/>
      <dgm:spPr/>
    </dgm:pt>
    <dgm:pt modelId="{0D3E43B5-52BD-4423-9293-34B18E2B30C2}" type="pres">
      <dgm:prSet presAssocID="{D2BA6605-2ECD-45D1-8893-A898DD5DC656}" presName="accentRepeatNode" presStyleLbl="solidFgAcc1" presStyleIdx="0" presStyleCnt="5" custLinFactNeighborX="-7651" custLinFactNeighborY="12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91FCB2D-A384-4669-93D7-3804E9431299}" type="pres">
      <dgm:prSet presAssocID="{CAB75814-3DB8-4014-ABDC-290C47BE517E}" presName="text_2" presStyleLbl="node1" presStyleIdx="1" presStyleCnt="5" custLinFactNeighborX="40" custLinFactNeighborY="-17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DCF15-2CA8-4FBE-895D-61A276D70355}" type="pres">
      <dgm:prSet presAssocID="{CAB75814-3DB8-4014-ABDC-290C47BE517E}" presName="accent_2" presStyleCnt="0"/>
      <dgm:spPr/>
    </dgm:pt>
    <dgm:pt modelId="{1C8639C1-CD27-4F10-AC7E-C24E93454B03}" type="pres">
      <dgm:prSet presAssocID="{CAB75814-3DB8-4014-ABDC-290C47BE517E}" presName="accentRepeatNode" presStyleLbl="solidFgAcc1" presStyleIdx="1" presStyleCnt="5" custLinFactNeighborX="353" custLinFactNeighborY="-211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C9A1959-E5B7-44EB-A8EC-0EDBD45EBB5C}" type="pres">
      <dgm:prSet presAssocID="{1D64E385-00FA-41DF-A844-49EE20AAACC6}" presName="text_3" presStyleLbl="node1" presStyleIdx="2" presStyleCnt="5" custLinFactNeighborX="2198" custLinFactNeighborY="-38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5B69F-FE12-4EFF-A283-2F260674474E}" type="pres">
      <dgm:prSet presAssocID="{1D64E385-00FA-41DF-A844-49EE20AAACC6}" presName="accent_3" presStyleCnt="0"/>
      <dgm:spPr/>
    </dgm:pt>
    <dgm:pt modelId="{84A104C8-71D5-4B39-83EF-FF220956A88B}" type="pres">
      <dgm:prSet presAssocID="{1D64E385-00FA-41DF-A844-49EE20AAACC6}" presName="accentRepeatNode" presStyleLbl="solidFgAcc1" presStyleIdx="2" presStyleCnt="5" custLinFactNeighborX="3825" custLinFactNeighborY="-1699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E8F4A3E-C6BA-4E76-B974-71225CDADEBE}" type="pres">
      <dgm:prSet presAssocID="{F5861355-585D-416B-B0BA-2529AC318EC4}" presName="text_4" presStyleLbl="node1" presStyleIdx="3" presStyleCnt="5" custScaleY="138522" custLinFactNeighborX="1006" custLinFactNeighborY="-25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CD917-720B-4E02-A02B-5566ED90E20D}" type="pres">
      <dgm:prSet presAssocID="{F5861355-585D-416B-B0BA-2529AC318EC4}" presName="accent_4" presStyleCnt="0"/>
      <dgm:spPr/>
    </dgm:pt>
    <dgm:pt modelId="{3549B11F-F536-4D87-9099-E46EAD7D548D}" type="pres">
      <dgm:prSet presAssocID="{F5861355-585D-416B-B0BA-2529AC318EC4}" presName="accentRepeatNode" presStyleLbl="solidFgAcc1" presStyleIdx="3" presStyleCnt="5" custLinFactNeighborX="-2391" custLinFactNeighborY="-4228"/>
      <dgm:spPr/>
      <dgm:t>
        <a:bodyPr/>
        <a:lstStyle/>
        <a:p>
          <a:endParaRPr lang="ru-RU"/>
        </a:p>
      </dgm:t>
    </dgm:pt>
    <dgm:pt modelId="{D524E43F-77CD-4522-B7A4-E9AF4DE749DA}" type="pres">
      <dgm:prSet presAssocID="{ADA7A13F-C5EE-4026-8BC7-1916AC384191}" presName="text_5" presStyleLbl="node1" presStyleIdx="4" presStyleCnt="5" custScaleX="99061" custScaleY="145316" custLinFactNeighborX="945" custLinFactNeighborY="17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1C4D5-A42F-494F-939A-B776B5E0F468}" type="pres">
      <dgm:prSet presAssocID="{ADA7A13F-C5EE-4026-8BC7-1916AC384191}" presName="accent_5" presStyleCnt="0"/>
      <dgm:spPr/>
    </dgm:pt>
    <dgm:pt modelId="{E7B6359F-CF6B-4B0C-ACD4-836A09903461}" type="pres">
      <dgm:prSet presAssocID="{ADA7A13F-C5EE-4026-8BC7-1916AC384191}" presName="accentRepeatNode" presStyleLbl="solidFgAcc1" presStyleIdx="4" presStyleCnt="5"/>
      <dgm:spPr/>
      <dgm:t>
        <a:bodyPr/>
        <a:lstStyle/>
        <a:p>
          <a:endParaRPr lang="ru-RU"/>
        </a:p>
      </dgm:t>
    </dgm:pt>
  </dgm:ptLst>
  <dgm:cxnLst>
    <dgm:cxn modelId="{EF1FFE15-7727-4AEE-BFDA-D8DA2276F23A}" type="presOf" srcId="{8F3B3542-5CEC-45B2-B844-CF057BCDD519}" destId="{D524E43F-77CD-4522-B7A4-E9AF4DE749DA}" srcOrd="0" destOrd="2" presId="urn:microsoft.com/office/officeart/2008/layout/VerticalCurvedList"/>
    <dgm:cxn modelId="{4ACD07DF-0FFF-425E-9E7B-34E942481BFF}" type="presOf" srcId="{01A30499-8F6C-448E-ABD3-315F4926C227}" destId="{D524E43F-77CD-4522-B7A4-E9AF4DE749DA}" srcOrd="0" destOrd="3" presId="urn:microsoft.com/office/officeart/2008/layout/VerticalCurvedList"/>
    <dgm:cxn modelId="{E24E34BE-4973-4398-9395-23167EE0B0EE}" type="presOf" srcId="{6BC62D2E-8F83-4E9B-ABB5-04FCF3C3063B}" destId="{A3CF6138-DC45-4A78-BBC6-3A9A30F23B5E}" srcOrd="0" destOrd="0" presId="urn:microsoft.com/office/officeart/2008/layout/VerticalCurvedList"/>
    <dgm:cxn modelId="{888D2DC5-742A-49FC-AF01-5971F8D0A513}" srcId="{122D621F-DE6B-4032-858A-A7E3E337080B}" destId="{CAB75814-3DB8-4014-ABDC-290C47BE517E}" srcOrd="1" destOrd="0" parTransId="{B9085865-193A-4132-B391-169ACCA31D33}" sibTransId="{BC8821EC-7495-40DF-9D5B-A01044BD0310}"/>
    <dgm:cxn modelId="{74DEC0DE-5E35-4805-A739-7740D1A0D445}" srcId="{122D621F-DE6B-4032-858A-A7E3E337080B}" destId="{ADA7A13F-C5EE-4026-8BC7-1916AC384191}" srcOrd="4" destOrd="0" parTransId="{C91C5321-BF92-4D0D-AB0E-7C0E4B7567E7}" sibTransId="{9DB12D0A-B2FC-426E-8532-D34424323AD3}"/>
    <dgm:cxn modelId="{9A150E72-C442-4A30-B88B-976233262DDD}" type="presOf" srcId="{1D64E385-00FA-41DF-A844-49EE20AAACC6}" destId="{BC9A1959-E5B7-44EB-A8EC-0EDBD45EBB5C}" srcOrd="0" destOrd="0" presId="urn:microsoft.com/office/officeart/2008/layout/VerticalCurvedList"/>
    <dgm:cxn modelId="{94C6C168-34CD-4732-A816-458BF0B82499}" srcId="{122D621F-DE6B-4032-858A-A7E3E337080B}" destId="{F5861355-585D-416B-B0BA-2529AC318EC4}" srcOrd="3" destOrd="0" parTransId="{0F87C2C1-2DEF-43FC-8749-F46228B8F5C5}" sibTransId="{E3C858F6-23BA-4324-B255-5A515C658B05}"/>
    <dgm:cxn modelId="{D275556A-6852-4CA1-949C-DA1ABAFD9DFE}" type="presOf" srcId="{F5861355-585D-416B-B0BA-2529AC318EC4}" destId="{CE8F4A3E-C6BA-4E76-B974-71225CDADEBE}" srcOrd="0" destOrd="0" presId="urn:microsoft.com/office/officeart/2008/layout/VerticalCurvedList"/>
    <dgm:cxn modelId="{F75C0D92-1D19-4F7D-A46D-DA651D6A8485}" type="presOf" srcId="{ADA7A13F-C5EE-4026-8BC7-1916AC384191}" destId="{D524E43F-77CD-4522-B7A4-E9AF4DE749DA}" srcOrd="0" destOrd="0" presId="urn:microsoft.com/office/officeart/2008/layout/VerticalCurvedList"/>
    <dgm:cxn modelId="{4039C838-A271-4D61-B8DE-F7E723C10907}" srcId="{ADA7A13F-C5EE-4026-8BC7-1916AC384191}" destId="{29A6D46B-7A81-44D4-94C3-B7439622F25B}" srcOrd="0" destOrd="0" parTransId="{77908F02-9947-44A7-9819-71816DCE542E}" sibTransId="{F0442E09-24C0-47BD-8ED1-576E8F3DAB51}"/>
    <dgm:cxn modelId="{9601570E-CB1E-4AEA-B5B6-ED974E8EF4C1}" type="presOf" srcId="{CAB75814-3DB8-4014-ABDC-290C47BE517E}" destId="{A91FCB2D-A384-4669-93D7-3804E9431299}" srcOrd="0" destOrd="0" presId="urn:microsoft.com/office/officeart/2008/layout/VerticalCurvedList"/>
    <dgm:cxn modelId="{AE081B11-BCC2-45D8-BDF0-7152884F95F5}" srcId="{ADA7A13F-C5EE-4026-8BC7-1916AC384191}" destId="{01A30499-8F6C-448E-ABD3-315F4926C227}" srcOrd="2" destOrd="0" parTransId="{55DF044E-6834-4BD7-8FA2-602831B3859B}" sibTransId="{D185E7DD-2CCB-4D9A-A7FE-E4689E27F44B}"/>
    <dgm:cxn modelId="{B7A647EE-CD8E-4840-BA30-B43757BDC59D}" srcId="{122D621F-DE6B-4032-858A-A7E3E337080B}" destId="{D2BA6605-2ECD-45D1-8893-A898DD5DC656}" srcOrd="0" destOrd="0" parTransId="{0F1F0916-37BF-45D0-B8BD-97643F2EC7DF}" sibTransId="{6BC62D2E-8F83-4E9B-ABB5-04FCF3C3063B}"/>
    <dgm:cxn modelId="{FF3D7F68-5CD6-40EE-8DF1-B16E15CB0E75}" type="presOf" srcId="{122D621F-DE6B-4032-858A-A7E3E337080B}" destId="{CACEB535-24C6-4C0C-BE4D-FA71AF82C44C}" srcOrd="0" destOrd="0" presId="urn:microsoft.com/office/officeart/2008/layout/VerticalCurvedList"/>
    <dgm:cxn modelId="{DBACCCD8-108F-4A19-A74C-0AAF8E9AB789}" srcId="{ADA7A13F-C5EE-4026-8BC7-1916AC384191}" destId="{8F3B3542-5CEC-45B2-B844-CF057BCDD519}" srcOrd="1" destOrd="0" parTransId="{801AD746-2A0D-49A0-A6C3-8C4C65359E32}" sibTransId="{828F92FA-C369-4A35-819F-53096E75BC6B}"/>
    <dgm:cxn modelId="{BFE5FFA8-E565-4F65-96A8-A88B04792392}" srcId="{122D621F-DE6B-4032-858A-A7E3E337080B}" destId="{1D64E385-00FA-41DF-A844-49EE20AAACC6}" srcOrd="2" destOrd="0" parTransId="{1D0D806E-6B8A-4093-BABA-39CEE96D8C96}" sibTransId="{7FE19F6A-9FBF-4E79-A3AB-C6A2718DB1D4}"/>
    <dgm:cxn modelId="{EE50434F-F5C1-4C6F-94EF-8FFA85AA3FAD}" type="presOf" srcId="{29A6D46B-7A81-44D4-94C3-B7439622F25B}" destId="{D524E43F-77CD-4522-B7A4-E9AF4DE749DA}" srcOrd="0" destOrd="1" presId="urn:microsoft.com/office/officeart/2008/layout/VerticalCurvedList"/>
    <dgm:cxn modelId="{E8555357-502E-4E5A-BCC3-806D5F5B27C3}" type="presOf" srcId="{D2BA6605-2ECD-45D1-8893-A898DD5DC656}" destId="{77D16EF8-260F-47A3-95BB-DD819FFED8B6}" srcOrd="0" destOrd="0" presId="urn:microsoft.com/office/officeart/2008/layout/VerticalCurvedList"/>
    <dgm:cxn modelId="{F5FD2C7C-7AFF-4A3D-92D3-A239D3F80160}" type="presParOf" srcId="{CACEB535-24C6-4C0C-BE4D-FA71AF82C44C}" destId="{30DD06B0-6115-41BF-A8B7-2683A3D8C94D}" srcOrd="0" destOrd="0" presId="urn:microsoft.com/office/officeart/2008/layout/VerticalCurvedList"/>
    <dgm:cxn modelId="{1A7BF795-C43A-4EF1-B88D-33ED81A99D9A}" type="presParOf" srcId="{30DD06B0-6115-41BF-A8B7-2683A3D8C94D}" destId="{A0AF96D7-10C0-4E56-8069-76C895ACAFBF}" srcOrd="0" destOrd="0" presId="urn:microsoft.com/office/officeart/2008/layout/VerticalCurvedList"/>
    <dgm:cxn modelId="{58A88C84-4166-487C-B510-F78C95A0BB95}" type="presParOf" srcId="{A0AF96D7-10C0-4E56-8069-76C895ACAFBF}" destId="{DC41B306-E84C-48D1-A327-922E898CB8A5}" srcOrd="0" destOrd="0" presId="urn:microsoft.com/office/officeart/2008/layout/VerticalCurvedList"/>
    <dgm:cxn modelId="{9CFF207C-DB00-491D-B372-6A45D74C08C9}" type="presParOf" srcId="{A0AF96D7-10C0-4E56-8069-76C895ACAFBF}" destId="{A3CF6138-DC45-4A78-BBC6-3A9A30F23B5E}" srcOrd="1" destOrd="0" presId="urn:microsoft.com/office/officeart/2008/layout/VerticalCurvedList"/>
    <dgm:cxn modelId="{EED41169-FBDE-4E35-B81D-610416851B21}" type="presParOf" srcId="{A0AF96D7-10C0-4E56-8069-76C895ACAFBF}" destId="{A9B53D1E-7EC4-45DA-9AC5-58AF59FABF5B}" srcOrd="2" destOrd="0" presId="urn:microsoft.com/office/officeart/2008/layout/VerticalCurvedList"/>
    <dgm:cxn modelId="{7CDF371F-E0FC-4CFE-A4F5-CE91BFA3E8C1}" type="presParOf" srcId="{A0AF96D7-10C0-4E56-8069-76C895ACAFBF}" destId="{EDA4D0A2-94A0-4E3A-93CF-E5346629F2B8}" srcOrd="3" destOrd="0" presId="urn:microsoft.com/office/officeart/2008/layout/VerticalCurvedList"/>
    <dgm:cxn modelId="{099CF793-ECDF-4BEA-BAE3-133C3398D1C7}" type="presParOf" srcId="{30DD06B0-6115-41BF-A8B7-2683A3D8C94D}" destId="{77D16EF8-260F-47A3-95BB-DD819FFED8B6}" srcOrd="1" destOrd="0" presId="urn:microsoft.com/office/officeart/2008/layout/VerticalCurvedList"/>
    <dgm:cxn modelId="{BFBE8852-4276-431D-9776-E9A834FEDD17}" type="presParOf" srcId="{30DD06B0-6115-41BF-A8B7-2683A3D8C94D}" destId="{B2D664B4-6EAB-4AB3-BB11-5492C8380BBA}" srcOrd="2" destOrd="0" presId="urn:microsoft.com/office/officeart/2008/layout/VerticalCurvedList"/>
    <dgm:cxn modelId="{6B455B79-9982-4899-86A7-014DBD0DADBE}" type="presParOf" srcId="{B2D664B4-6EAB-4AB3-BB11-5492C8380BBA}" destId="{0D3E43B5-52BD-4423-9293-34B18E2B30C2}" srcOrd="0" destOrd="0" presId="urn:microsoft.com/office/officeart/2008/layout/VerticalCurvedList"/>
    <dgm:cxn modelId="{1388CD8D-7F75-460D-A319-B65C7A40F875}" type="presParOf" srcId="{30DD06B0-6115-41BF-A8B7-2683A3D8C94D}" destId="{A91FCB2D-A384-4669-93D7-3804E9431299}" srcOrd="3" destOrd="0" presId="urn:microsoft.com/office/officeart/2008/layout/VerticalCurvedList"/>
    <dgm:cxn modelId="{A0BCF07C-5E50-4516-A68A-9E978DE59884}" type="presParOf" srcId="{30DD06B0-6115-41BF-A8B7-2683A3D8C94D}" destId="{AF6DCF15-2CA8-4FBE-895D-61A276D70355}" srcOrd="4" destOrd="0" presId="urn:microsoft.com/office/officeart/2008/layout/VerticalCurvedList"/>
    <dgm:cxn modelId="{5F2C2BD1-6F69-478F-8AA9-6AB997F18565}" type="presParOf" srcId="{AF6DCF15-2CA8-4FBE-895D-61A276D70355}" destId="{1C8639C1-CD27-4F10-AC7E-C24E93454B03}" srcOrd="0" destOrd="0" presId="urn:microsoft.com/office/officeart/2008/layout/VerticalCurvedList"/>
    <dgm:cxn modelId="{9C2F68D2-FEF9-40DA-98D0-CB953CF9CB5B}" type="presParOf" srcId="{30DD06B0-6115-41BF-A8B7-2683A3D8C94D}" destId="{BC9A1959-E5B7-44EB-A8EC-0EDBD45EBB5C}" srcOrd="5" destOrd="0" presId="urn:microsoft.com/office/officeart/2008/layout/VerticalCurvedList"/>
    <dgm:cxn modelId="{05855A86-8DA9-4931-A063-E985B54C4155}" type="presParOf" srcId="{30DD06B0-6115-41BF-A8B7-2683A3D8C94D}" destId="{7DF5B69F-FE12-4EFF-A283-2F260674474E}" srcOrd="6" destOrd="0" presId="urn:microsoft.com/office/officeart/2008/layout/VerticalCurvedList"/>
    <dgm:cxn modelId="{C54DC5F0-C8C9-4A3B-924A-A68E51791348}" type="presParOf" srcId="{7DF5B69F-FE12-4EFF-A283-2F260674474E}" destId="{84A104C8-71D5-4B39-83EF-FF220956A88B}" srcOrd="0" destOrd="0" presId="urn:microsoft.com/office/officeart/2008/layout/VerticalCurvedList"/>
    <dgm:cxn modelId="{779A14DF-5FA5-4BB5-8FEF-919D7F91E13B}" type="presParOf" srcId="{30DD06B0-6115-41BF-A8B7-2683A3D8C94D}" destId="{CE8F4A3E-C6BA-4E76-B974-71225CDADEBE}" srcOrd="7" destOrd="0" presId="urn:microsoft.com/office/officeart/2008/layout/VerticalCurvedList"/>
    <dgm:cxn modelId="{39FBE200-F900-429D-AD15-9BD5BCEAD007}" type="presParOf" srcId="{30DD06B0-6115-41BF-A8B7-2683A3D8C94D}" destId="{4BACD917-720B-4E02-A02B-5566ED90E20D}" srcOrd="8" destOrd="0" presId="urn:microsoft.com/office/officeart/2008/layout/VerticalCurvedList"/>
    <dgm:cxn modelId="{487540A0-BC71-4DC4-BC78-07558EFF1D1B}" type="presParOf" srcId="{4BACD917-720B-4E02-A02B-5566ED90E20D}" destId="{3549B11F-F536-4D87-9099-E46EAD7D548D}" srcOrd="0" destOrd="0" presId="urn:microsoft.com/office/officeart/2008/layout/VerticalCurvedList"/>
    <dgm:cxn modelId="{52045816-5779-487D-9461-E9674417A189}" type="presParOf" srcId="{30DD06B0-6115-41BF-A8B7-2683A3D8C94D}" destId="{D524E43F-77CD-4522-B7A4-E9AF4DE749DA}" srcOrd="9" destOrd="0" presId="urn:microsoft.com/office/officeart/2008/layout/VerticalCurvedList"/>
    <dgm:cxn modelId="{3FE0FF05-E093-44EB-9E29-EF9A42348866}" type="presParOf" srcId="{30DD06B0-6115-41BF-A8B7-2683A3D8C94D}" destId="{6E41C4D5-A42F-494F-939A-B776B5E0F468}" srcOrd="10" destOrd="0" presId="urn:microsoft.com/office/officeart/2008/layout/VerticalCurvedList"/>
    <dgm:cxn modelId="{16643044-F23D-4AEA-AB02-75F62C4F7B5C}" type="presParOf" srcId="{6E41C4D5-A42F-494F-939A-B776B5E0F468}" destId="{E7B6359F-CF6B-4B0C-ACD4-836A0990346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2A914-A90C-4F98-91C8-22101EE67E22}">
      <dsp:nvSpPr>
        <dsp:cNvPr id="0" name=""/>
        <dsp:cNvSpPr/>
      </dsp:nvSpPr>
      <dsp:spPr>
        <a:xfrm rot="16200000">
          <a:off x="1763" y="744802"/>
          <a:ext cx="3929062" cy="392906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300" kern="1200" dirty="0" smtClean="0">
              <a:solidFill>
                <a:schemeClr val="accent5">
                  <a:lumMod val="75000"/>
                </a:schemeClr>
              </a:solidFill>
            </a:rPr>
            <a:t>Создание комфортных условий для </a:t>
          </a:r>
          <a:r>
            <a:rPr lang="ru-RU" sz="2300" kern="1200" dirty="0" smtClean="0">
              <a:solidFill>
                <a:schemeClr val="accent5">
                  <a:lumMod val="75000"/>
                </a:schemeClr>
              </a:solidFill>
            </a:rPr>
            <a:t>ребенка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300" kern="1200" dirty="0" smtClean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ru-RU" sz="2300" kern="1200" dirty="0" smtClean="0">
              <a:solidFill>
                <a:schemeClr val="accent5">
                  <a:lumMod val="75000"/>
                </a:schemeClr>
              </a:solidFill>
            </a:rPr>
            <a:t>с сенсорными нарушениями</a:t>
          </a:r>
          <a:endParaRPr lang="ru-RU" sz="2300" kern="1200" dirty="0">
            <a:solidFill>
              <a:schemeClr val="accent5">
                <a:lumMod val="75000"/>
              </a:schemeClr>
            </a:solidFill>
          </a:endParaRPr>
        </a:p>
      </dsp:txBody>
      <dsp:txXfrm rot="5400000">
        <a:off x="1764" y="1727067"/>
        <a:ext cx="3241476" cy="1964531"/>
      </dsp:txXfrm>
    </dsp:sp>
    <dsp:sp modelId="{E221F69D-EC35-4262-9823-5B67749843F0}">
      <dsp:nvSpPr>
        <dsp:cNvPr id="0" name=""/>
        <dsp:cNvSpPr/>
      </dsp:nvSpPr>
      <dsp:spPr>
        <a:xfrm rot="5400000">
          <a:off x="4197174" y="744802"/>
          <a:ext cx="3929062" cy="392906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300" kern="1200" dirty="0" smtClean="0">
              <a:solidFill>
                <a:schemeClr val="accent5">
                  <a:lumMod val="75000"/>
                </a:schemeClr>
              </a:solidFill>
            </a:rPr>
            <a:t>Использование  упражнений и игр </a:t>
          </a:r>
          <a:endParaRPr lang="ru-RU" sz="2300" kern="1200" dirty="0" smtClean="0">
            <a:solidFill>
              <a:schemeClr val="accent5">
                <a:lumMod val="75000"/>
              </a:schemeClr>
            </a:solidFill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300" kern="1200" dirty="0" smtClean="0">
              <a:solidFill>
                <a:schemeClr val="accent5">
                  <a:lumMod val="75000"/>
                </a:schemeClr>
              </a:solidFill>
            </a:rPr>
            <a:t>для </a:t>
          </a:r>
          <a:r>
            <a:rPr lang="ru-RU" sz="2300" kern="1200" dirty="0" smtClean="0">
              <a:solidFill>
                <a:schemeClr val="accent5">
                  <a:lumMod val="75000"/>
                </a:schemeClr>
              </a:solidFill>
            </a:rPr>
            <a:t>коррекции сенсорных нарушений </a:t>
          </a:r>
          <a:endParaRPr lang="ru-RU" sz="2300" kern="1200" dirty="0">
            <a:solidFill>
              <a:schemeClr val="accent5">
                <a:lumMod val="75000"/>
              </a:schemeClr>
            </a:solidFill>
          </a:endParaRPr>
        </a:p>
      </dsp:txBody>
      <dsp:txXfrm rot="-5400000">
        <a:off x="4884761" y="1727068"/>
        <a:ext cx="3241476" cy="1964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F6138-DC45-4A78-BBC6-3A9A30F23B5E}">
      <dsp:nvSpPr>
        <dsp:cNvPr id="0" name=""/>
        <dsp:cNvSpPr/>
      </dsp:nvSpPr>
      <dsp:spPr>
        <a:xfrm>
          <a:off x="-5576751" y="-853761"/>
          <a:ext cx="6639855" cy="6639855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16EF8-260F-47A3-95BB-DD819FFED8B6}">
      <dsp:nvSpPr>
        <dsp:cNvPr id="0" name=""/>
        <dsp:cNvSpPr/>
      </dsp:nvSpPr>
      <dsp:spPr>
        <a:xfrm>
          <a:off x="490246" y="278679"/>
          <a:ext cx="6939852" cy="61673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537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защищать ребенка от сильных для него сенсорных раздражителей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90246" y="278679"/>
        <a:ext cx="6939852" cy="616738"/>
      </dsp:txXfrm>
    </dsp:sp>
    <dsp:sp modelId="{0D3E43B5-52BD-4423-9293-34B18E2B30C2}">
      <dsp:nvSpPr>
        <dsp:cNvPr id="0" name=""/>
        <dsp:cNvSpPr/>
      </dsp:nvSpPr>
      <dsp:spPr>
        <a:xfrm>
          <a:off x="20332" y="240909"/>
          <a:ext cx="770923" cy="7709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FCB2D-A384-4669-93D7-3804E9431299}">
      <dsp:nvSpPr>
        <dsp:cNvPr id="0" name=""/>
        <dsp:cNvSpPr/>
      </dsp:nvSpPr>
      <dsp:spPr>
        <a:xfrm>
          <a:off x="909313" y="1127287"/>
          <a:ext cx="6497915" cy="61673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537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заранее предупреждать о возможных изменениях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909313" y="1127287"/>
        <a:ext cx="6497915" cy="616738"/>
      </dsp:txXfrm>
    </dsp:sp>
    <dsp:sp modelId="{1C8639C1-CD27-4F10-AC7E-C24E93454B03}">
      <dsp:nvSpPr>
        <dsp:cNvPr id="0" name=""/>
        <dsp:cNvSpPr/>
      </dsp:nvSpPr>
      <dsp:spPr>
        <a:xfrm>
          <a:off x="523974" y="1139602"/>
          <a:ext cx="770923" cy="77092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A1959-E5B7-44EB-A8EC-0EDBD45EBB5C}">
      <dsp:nvSpPr>
        <dsp:cNvPr id="0" name=""/>
        <dsp:cNvSpPr/>
      </dsp:nvSpPr>
      <dsp:spPr>
        <a:xfrm>
          <a:off x="1111254" y="1918631"/>
          <a:ext cx="6362276" cy="61673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537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замечать первые признаки сенсорной перегрузки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111254" y="1918631"/>
        <a:ext cx="6362276" cy="616738"/>
      </dsp:txXfrm>
    </dsp:sp>
    <dsp:sp modelId="{84A104C8-71D5-4B39-83EF-FF220956A88B}">
      <dsp:nvSpPr>
        <dsp:cNvPr id="0" name=""/>
        <dsp:cNvSpPr/>
      </dsp:nvSpPr>
      <dsp:spPr>
        <a:xfrm>
          <a:off x="686379" y="1949678"/>
          <a:ext cx="770923" cy="77092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F4A3E-C6BA-4E76-B974-71225CDADEBE}">
      <dsp:nvSpPr>
        <dsp:cNvPr id="0" name=""/>
        <dsp:cNvSpPr/>
      </dsp:nvSpPr>
      <dsp:spPr>
        <a:xfrm>
          <a:off x="972083" y="2808962"/>
          <a:ext cx="6497915" cy="85431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537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обеспечить ребенку возможность регулярно отдыхать (использовать зоны для релаксации на регулярной основе в течение учебного процесса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) 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972083" y="2808962"/>
        <a:ext cx="6497915" cy="854319"/>
      </dsp:txXfrm>
    </dsp:sp>
    <dsp:sp modelId="{3549B11F-F536-4D87-9099-E46EAD7D548D}">
      <dsp:nvSpPr>
        <dsp:cNvPr id="0" name=""/>
        <dsp:cNvSpPr/>
      </dsp:nvSpPr>
      <dsp:spPr>
        <a:xfrm>
          <a:off x="502819" y="2972922"/>
          <a:ext cx="770923" cy="770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4E43F-77CD-4522-B7A4-E9AF4DE749DA}">
      <dsp:nvSpPr>
        <dsp:cNvPr id="0" name=""/>
        <dsp:cNvSpPr/>
      </dsp:nvSpPr>
      <dsp:spPr>
        <a:xfrm>
          <a:off x="562941" y="3974130"/>
          <a:ext cx="6874687" cy="89622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537" tIns="20320" rIns="20320" bIns="2032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использовать специальные приемы, коррекционные упражнения, игры позволяющие снизить </a:t>
          </a:r>
          <a:endParaRPr lang="ru-RU" sz="1600" kern="1200" dirty="0" smtClean="0">
            <a:solidFill>
              <a:schemeClr val="accent5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чувствительность к 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сенсорным 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стимулам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/>
        </a:p>
      </dsp:txBody>
      <dsp:txXfrm>
        <a:off x="562941" y="3974130"/>
        <a:ext cx="6874687" cy="896220"/>
      </dsp:txXfrm>
    </dsp:sp>
    <dsp:sp modelId="{E7B6359F-CF6B-4B0C-ACD4-836A09903461}">
      <dsp:nvSpPr>
        <dsp:cNvPr id="0" name=""/>
        <dsp:cNvSpPr/>
      </dsp:nvSpPr>
      <dsp:spPr>
        <a:xfrm>
          <a:off x="79315" y="3930329"/>
          <a:ext cx="770923" cy="770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D58B9-E9A4-4E3A-A37F-22ABD8522DE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5D394-12C4-4BF9-8ED0-476E8F783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38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5D394-12C4-4BF9-8ED0-476E8F7831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832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286E-7B91-4330-A8C3-9E9E5649C156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D9BF-17B4-44DF-ABCA-26E36EA27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3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286E-7B91-4330-A8C3-9E9E5649C156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D9BF-17B4-44DF-ABCA-26E36EA27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08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286E-7B91-4330-A8C3-9E9E5649C156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D9BF-17B4-44DF-ABCA-26E36EA27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231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921600" y="203200"/>
            <a:ext cx="10348800" cy="129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921600" y="2014800"/>
            <a:ext cx="10348800" cy="38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507974">
              <a:spcBef>
                <a:spcPts val="800"/>
              </a:spcBef>
              <a:spcAft>
                <a:spcPts val="0"/>
              </a:spcAft>
              <a:buSzPts val="2400"/>
              <a:buChar char="▣"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140" lvl="1" indent="-507974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marL="1828709" lvl="2" indent="-50797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278" lvl="3" indent="-507974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848" lvl="4" indent="-50797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418" lvl="5" indent="-50797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6987" lvl="6" indent="-507974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557" lvl="7" indent="-50797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126" lvl="8" indent="-50797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409033" y="6344577"/>
            <a:ext cx="731600" cy="4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715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286E-7B91-4330-A8C3-9E9E5649C156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D9BF-17B4-44DF-ABCA-26E36EA27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62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286E-7B91-4330-A8C3-9E9E5649C156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D9BF-17B4-44DF-ABCA-26E36EA27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3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286E-7B91-4330-A8C3-9E9E5649C156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D9BF-17B4-44DF-ABCA-26E36EA27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600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286E-7B91-4330-A8C3-9E9E5649C156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D9BF-17B4-44DF-ABCA-26E36EA27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36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286E-7B91-4330-A8C3-9E9E5649C156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D9BF-17B4-44DF-ABCA-26E36EA27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3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286E-7B91-4330-A8C3-9E9E5649C156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D9BF-17B4-44DF-ABCA-26E36EA27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7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286E-7B91-4330-A8C3-9E9E5649C156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D9BF-17B4-44DF-ABCA-26E36EA27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37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286E-7B91-4330-A8C3-9E9E5649C156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D9BF-17B4-44DF-ABCA-26E36EA27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28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0286E-7B91-4330-A8C3-9E9E5649C156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FD9BF-17B4-44DF-ABCA-26E36EA27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8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rUwRuBLnW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824" y="233602"/>
            <a:ext cx="2688896" cy="2590523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1298385" y="2941219"/>
            <a:ext cx="8185915" cy="2035691"/>
          </a:xfrm>
          <a:prstGeom prst="roundRect">
            <a:avLst>
              <a:gd name="adj" fmla="val 50000"/>
            </a:avLst>
          </a:prstGeom>
          <a:solidFill>
            <a:srgbClr val="B2D0E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Пути преодоления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сенсорных расстройств у детей с ОВЗ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24578" y="2160186"/>
            <a:ext cx="3183892" cy="83210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Выпуск </a:t>
            </a:r>
            <a:endParaRPr lang="ru-RU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494876" y="1604211"/>
            <a:ext cx="1103819" cy="998400"/>
          </a:xfrm>
          <a:prstGeom prst="ellipse">
            <a:avLst/>
          </a:prstGeom>
          <a:solidFill>
            <a:schemeClr val="accent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21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4191" y="351677"/>
            <a:ext cx="3742462" cy="1025146"/>
          </a:xfrm>
          <a:prstGeom prst="roundRect">
            <a:avLst/>
          </a:prstGeom>
          <a:solidFill>
            <a:srgbClr val="B6D2EC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Спецсовет</a:t>
            </a:r>
            <a:endParaRPr lang="ru-RU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</a:t>
            </a:r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ля педагогов</a:t>
            </a:r>
            <a:endParaRPr lang="ru-RU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772428" y="5525204"/>
            <a:ext cx="8221825" cy="738966"/>
          </a:xfrm>
        </p:spPr>
        <p:txBody>
          <a:bodyPr>
            <a:normAutofit/>
          </a:bodyPr>
          <a:lstStyle/>
          <a:p>
            <a:pPr algn="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Храмцова Марина Алексеевна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учитель-дефектолог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578" y="5113087"/>
            <a:ext cx="1006976" cy="10149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48" y="4272588"/>
            <a:ext cx="1034781" cy="10429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5952" y="2392925"/>
            <a:ext cx="1020016" cy="1020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287" y="2108653"/>
            <a:ext cx="920542" cy="911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952" y="2957302"/>
            <a:ext cx="2597577" cy="2597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424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450" y="589060"/>
            <a:ext cx="4853473" cy="11557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026750" y="231047"/>
            <a:ext cx="8610770" cy="1056979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12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Пути </a:t>
            </a:r>
            <a:r>
              <a:rPr lang="ru-RU" sz="112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преодоления </a:t>
            </a:r>
          </a:p>
          <a:p>
            <a:pPr algn="ctr"/>
            <a:r>
              <a:rPr lang="ru-RU" sz="112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сенсорных расстройств у детей с ОВЗ</a:t>
            </a:r>
          </a:p>
          <a:p>
            <a:pPr algn="ctr"/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9600" b="1" dirty="0">
              <a:solidFill>
                <a:srgbClr val="00518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47019" y="3333731"/>
            <a:ext cx="10060650" cy="107061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Виды сенсорных нарушений, советы </a:t>
            </a:r>
            <a:endParaRPr lang="ru-RU" sz="2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родителям и </a:t>
            </a:r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педагогам </a:t>
            </a:r>
            <a:endParaRPr lang="ru-RU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47019" y="1768399"/>
            <a:ext cx="10114082" cy="110912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Сенсорные нарушения. Стратегии помощи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93587" y="5045417"/>
            <a:ext cx="10114082" cy="10214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 </a:t>
            </a:r>
            <a: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избежать сенсорной перегрузки у </a:t>
            </a:r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ребенка?</a:t>
            </a:r>
            <a:r>
              <a:rPr lang="ru-RU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Рекомендации  для родителей и педагогов</a:t>
            </a:r>
          </a:p>
          <a:p>
            <a:pPr algn="ctr"/>
            <a:endParaRPr lang="ru-RU" sz="3649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3" y="1984738"/>
            <a:ext cx="686849" cy="6868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9" y="3500260"/>
            <a:ext cx="686849" cy="6868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9" y="5212705"/>
            <a:ext cx="686849" cy="6868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34" y="377078"/>
            <a:ext cx="1005076" cy="100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05832090"/>
              </p:ext>
            </p:extLst>
          </p:nvPr>
        </p:nvGraphicFramePr>
        <p:xfrm>
          <a:off x="2113405" y="106975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utoShape 2" descr="https://www.vladtime.ru/uploads/posts/2019-08/1565659308_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690" y="4347769"/>
            <a:ext cx="3041205" cy="1710678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1162664" y="355313"/>
            <a:ext cx="10213258" cy="957989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41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Сенсорные </a:t>
            </a:r>
            <a:r>
              <a:rPr lang="ru-RU" sz="41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нарушения. Стратегии помощи  </a:t>
            </a:r>
          </a:p>
          <a:p>
            <a:pPr algn="ctr"/>
            <a:endParaRPr lang="ru-RU" sz="41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54" y="2427433"/>
            <a:ext cx="1005076" cy="10050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55175" y="1733110"/>
            <a:ext cx="2684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ED7D31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</a:t>
            </a:r>
            <a:r>
              <a:rPr lang="ru-RU" sz="1600" b="1" dirty="0" smtClean="0">
                <a:solidFill>
                  <a:srgbClr val="ED7D31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увствительность  </a:t>
            </a:r>
            <a:endParaRPr lang="ru-RU" sz="1600" b="1" dirty="0" smtClean="0">
              <a:solidFill>
                <a:srgbClr val="ED7D31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ctr"/>
            <a:r>
              <a:rPr lang="ru-RU" sz="1600" b="1" dirty="0" smtClean="0">
                <a:solidFill>
                  <a:srgbClr val="ED7D31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зрительным </a:t>
            </a:r>
            <a:endParaRPr lang="ru-RU" sz="1600" b="1" dirty="0" smtClean="0">
              <a:solidFill>
                <a:srgbClr val="ED7D31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ctr"/>
            <a:r>
              <a:rPr lang="ru-RU" sz="1600" b="1" dirty="0" smtClean="0">
                <a:solidFill>
                  <a:srgbClr val="ED7D31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сигна</a:t>
            </a:r>
            <a:r>
              <a:rPr lang="ru-RU" sz="1400" b="1" dirty="0" smtClean="0">
                <a:solidFill>
                  <a:srgbClr val="ED7D31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лам</a:t>
            </a:r>
            <a:r>
              <a:rPr lang="ru-RU" sz="1400" dirty="0" smtClean="0">
                <a:solidFill>
                  <a:srgbClr val="ED7D31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ru-RU" sz="1400" dirty="0">
              <a:solidFill>
                <a:srgbClr val="ED7D31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73354" y="1733110"/>
            <a:ext cx="2726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увствительность 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слуховым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сигналам  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97516" y="4860758"/>
            <a:ext cx="28234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Чувствительность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прикосновению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защитное поведение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отношению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тактильным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стимулам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03" y="1712531"/>
            <a:ext cx="477414" cy="4774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95" y="1626698"/>
            <a:ext cx="491174" cy="4911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72" y="4973600"/>
            <a:ext cx="491174" cy="4911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6331" y="5040327"/>
            <a:ext cx="1005927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4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362" y="188605"/>
            <a:ext cx="7101606" cy="73562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Сигналы сенсорной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перегрузки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67681" y="896859"/>
            <a:ext cx="81890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Потеря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равновесия или ориентации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Учащение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пульса или тахикардия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Истерика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плач, крик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Агрессия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или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аутоагрессия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Ребенок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настойчиво отказывается от активности </a:t>
            </a:r>
          </a:p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Чрезмерное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потоотделение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Ребенок начинает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повторять фразы (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эхолалия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ребенка начинаются стереотипии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Ребенок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брыкается 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толкается, волнуется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или злится  </a:t>
            </a:r>
          </a:p>
          <a:p>
            <a:pPr>
              <a:lnSpc>
                <a:spcPct val="200000"/>
              </a:lnSpc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4199">
            <a:off x="349153" y="822338"/>
            <a:ext cx="728415" cy="7283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496" y="151589"/>
            <a:ext cx="644699" cy="6446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58" y="958462"/>
            <a:ext cx="776849" cy="675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00" y="1448094"/>
            <a:ext cx="776849" cy="7768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99" y="1987811"/>
            <a:ext cx="776849" cy="7768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32" y="2609707"/>
            <a:ext cx="776849" cy="7768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65" y="3149424"/>
            <a:ext cx="776849" cy="7768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31" y="3684146"/>
            <a:ext cx="776849" cy="7768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98" y="4226443"/>
            <a:ext cx="776849" cy="7768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25" y="4758585"/>
            <a:ext cx="776849" cy="77682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35" y="5340590"/>
            <a:ext cx="776849" cy="77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4" name="Прямоугольник 3"/>
          <p:cNvSpPr/>
          <p:nvPr/>
        </p:nvSpPr>
        <p:spPr>
          <a:xfrm>
            <a:off x="6384757" y="237615"/>
            <a:ext cx="52391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3741" y="5708361"/>
            <a:ext cx="50971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Пониженная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чувствительность к зрительным сигналам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40896" y="197655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713"/>
          <a:stretch/>
        </p:blipFill>
        <p:spPr bwMode="auto">
          <a:xfrm>
            <a:off x="4584711" y="1775873"/>
            <a:ext cx="3160978" cy="237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E7338427-8DD5-1C4B-BA44-DFD02D3FD23D}"/>
              </a:ext>
            </a:extLst>
          </p:cNvPr>
          <p:cNvSpPr/>
          <p:nvPr/>
        </p:nvSpPr>
        <p:spPr>
          <a:xfrm>
            <a:off x="442306" y="2475143"/>
            <a:ext cx="3753568" cy="62642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использовать затемняющие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занавески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E7338427-8DD5-1C4B-BA44-DFD02D3FD23D}"/>
              </a:ext>
            </a:extLst>
          </p:cNvPr>
          <p:cNvSpPr/>
          <p:nvPr/>
        </p:nvSpPr>
        <p:spPr>
          <a:xfrm>
            <a:off x="442306" y="3321619"/>
            <a:ext cx="3753568" cy="57509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носить солнечные очки 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улице)</a:t>
            </a: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E7338427-8DD5-1C4B-BA44-DFD02D3FD23D}"/>
              </a:ext>
            </a:extLst>
          </p:cNvPr>
          <p:cNvSpPr/>
          <p:nvPr/>
        </p:nvSpPr>
        <p:spPr>
          <a:xfrm>
            <a:off x="429229" y="4137630"/>
            <a:ext cx="3779723" cy="93520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создать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ребёнку «рабочую зону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»- блокировка лишних визуальных раздражителей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Солнце 7"/>
          <p:cNvSpPr/>
          <p:nvPr/>
        </p:nvSpPr>
        <p:spPr>
          <a:xfrm>
            <a:off x="408876" y="5737651"/>
            <a:ext cx="359180" cy="41964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E7338427-8DD5-1C4B-BA44-DFD02D3FD23D}"/>
              </a:ext>
            </a:extLst>
          </p:cNvPr>
          <p:cNvSpPr/>
          <p:nvPr/>
        </p:nvSpPr>
        <p:spPr>
          <a:xfrm>
            <a:off x="7983794" y="1463449"/>
            <a:ext cx="3640104" cy="53677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dirty="0" smtClean="0"/>
          </a:p>
          <a:p>
            <a:pPr lvl="0"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Приемы, игры, упражнения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719737" y="2114564"/>
            <a:ext cx="39041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Визуальное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	расписание 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Конструкторы  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Мигающие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игрушки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Калейдоскоп 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Лава–лампа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6736" y="4192995"/>
            <a:ext cx="1140563" cy="1140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283" y="4483132"/>
            <a:ext cx="1725246" cy="1730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9690" y="5072837"/>
            <a:ext cx="1627328" cy="1621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8501" y="4890631"/>
            <a:ext cx="397367" cy="1694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Прямоугольник 26"/>
          <p:cNvSpPr/>
          <p:nvPr/>
        </p:nvSpPr>
        <p:spPr>
          <a:xfrm>
            <a:off x="52704" y="15503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A083A4F-D6E0-B946-9568-9B9FFB9BA7A6}"/>
              </a:ext>
            </a:extLst>
          </p:cNvPr>
          <p:cNvSpPr/>
          <p:nvPr/>
        </p:nvSpPr>
        <p:spPr>
          <a:xfrm>
            <a:off x="1576798" y="408883"/>
            <a:ext cx="917603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Что делать, если…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Гиперчувствительность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зрительным сигналам</a:t>
            </a:r>
            <a:r>
              <a:rPr lang="ru-RU" sz="27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27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D37F59EF-ED21-F54B-A296-D697C2FF2015}"/>
              </a:ext>
            </a:extLst>
          </p:cNvPr>
          <p:cNvSpPr/>
          <p:nvPr/>
        </p:nvSpPr>
        <p:spPr>
          <a:xfrm>
            <a:off x="455384" y="1710918"/>
            <a:ext cx="3753568" cy="58952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убавить флуоресцентное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освещение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397" y="2094866"/>
            <a:ext cx="503130" cy="5153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397" y="2608741"/>
            <a:ext cx="503130" cy="5153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444" y="3088283"/>
            <a:ext cx="523191" cy="51539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474" y="3483991"/>
            <a:ext cx="503130" cy="51539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649" y="3960345"/>
            <a:ext cx="503130" cy="51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E7338427-8DD5-1C4B-BA44-DFD02D3FD23D}"/>
              </a:ext>
            </a:extLst>
          </p:cNvPr>
          <p:cNvSpPr/>
          <p:nvPr/>
        </p:nvSpPr>
        <p:spPr>
          <a:xfrm>
            <a:off x="805033" y="4710804"/>
            <a:ext cx="3745509" cy="72505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создать изолированную от шума рабочую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зону 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84757" y="237615"/>
            <a:ext cx="52391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D37F59EF-ED21-F54B-A296-D697C2FF2015}"/>
              </a:ext>
            </a:extLst>
          </p:cNvPr>
          <p:cNvSpPr/>
          <p:nvPr/>
        </p:nvSpPr>
        <p:spPr>
          <a:xfrm>
            <a:off x="7383008" y="6010761"/>
            <a:ext cx="4391825" cy="6495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Почему мой ребёнок ненавидит громкие и неожиданные звуки?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0819" y="5843013"/>
            <a:ext cx="54564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ониженная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чувствительность 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слуховым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сигналам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40896" y="197655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40896" y="548463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034" y="5586889"/>
            <a:ext cx="967191" cy="96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6944" y="7252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Солнце 16"/>
          <p:cNvSpPr/>
          <p:nvPr/>
        </p:nvSpPr>
        <p:spPr>
          <a:xfrm>
            <a:off x="217387" y="5873691"/>
            <a:ext cx="490191" cy="41964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E7338427-8DD5-1C4B-BA44-DFD02D3FD23D}"/>
              </a:ext>
            </a:extLst>
          </p:cNvPr>
          <p:cNvSpPr/>
          <p:nvPr/>
        </p:nvSpPr>
        <p:spPr>
          <a:xfrm>
            <a:off x="8411920" y="1336767"/>
            <a:ext cx="3622764" cy="536771"/>
          </a:xfrm>
          <a:prstGeom prst="roundRect">
            <a:avLst>
              <a:gd name="adj" fmla="val 2551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Приемы,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игры, упражнения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53763" y="2113549"/>
            <a:ext cx="39382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Звуковое лото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Движения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музыку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Пение 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Занятия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музыкальными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инструментами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Аудиокниги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Использование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плееров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47" y="1999563"/>
            <a:ext cx="3304441" cy="217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7338427-8DD5-1C4B-BA44-DFD02D3FD23D}"/>
              </a:ext>
            </a:extLst>
          </p:cNvPr>
          <p:cNvSpPr/>
          <p:nvPr/>
        </p:nvSpPr>
        <p:spPr>
          <a:xfrm>
            <a:off x="805033" y="1419285"/>
            <a:ext cx="3779723" cy="92113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закрывать двери и окна, чтобы избежать внешнего шума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A083A4F-D6E0-B946-9568-9B9FFB9BA7A6}"/>
              </a:ext>
            </a:extLst>
          </p:cNvPr>
          <p:cNvSpPr/>
          <p:nvPr/>
        </p:nvSpPr>
        <p:spPr>
          <a:xfrm>
            <a:off x="920566" y="413103"/>
            <a:ext cx="9840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Что делать, если… Гиперчувствительность 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слуховым сигналам 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E7338427-8DD5-1C4B-BA44-DFD02D3FD23D}"/>
              </a:ext>
            </a:extLst>
          </p:cNvPr>
          <p:cNvSpPr/>
          <p:nvPr/>
        </p:nvSpPr>
        <p:spPr>
          <a:xfrm>
            <a:off x="770819" y="2515604"/>
            <a:ext cx="3753568" cy="1210903"/>
          </a:xfrm>
          <a:prstGeom prst="roundRect">
            <a:avLst>
              <a:gd name="adj" fmla="val 143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готовиться к походу 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шумные места заранее – носить затычки для ушей или наушники</a:t>
            </a: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E7338427-8DD5-1C4B-BA44-DFD02D3FD23D}"/>
              </a:ext>
            </a:extLst>
          </p:cNvPr>
          <p:cNvSpPr/>
          <p:nvPr/>
        </p:nvSpPr>
        <p:spPr>
          <a:xfrm>
            <a:off x="707578" y="3988173"/>
            <a:ext cx="3792695" cy="55293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слушать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спокойную музыку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2" y="1775770"/>
            <a:ext cx="618251" cy="61825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8" y="2765078"/>
            <a:ext cx="644394" cy="64439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6" y="3988173"/>
            <a:ext cx="671785" cy="6717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31" y="4801313"/>
            <a:ext cx="631035" cy="6310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480" y="2074911"/>
            <a:ext cx="503130" cy="51539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66" y="2572632"/>
            <a:ext cx="503130" cy="54842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921" y="3155854"/>
            <a:ext cx="503130" cy="5153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453" y="3616516"/>
            <a:ext cx="503130" cy="5500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453" y="4466476"/>
            <a:ext cx="503130" cy="55000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329" y="5045982"/>
            <a:ext cx="503130" cy="54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9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sp>
        <p:nvSpPr>
          <p:cNvPr id="4" name="Прямоугольник 3"/>
          <p:cNvSpPr/>
          <p:nvPr/>
        </p:nvSpPr>
        <p:spPr>
          <a:xfrm>
            <a:off x="6384757" y="237615"/>
            <a:ext cx="52391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8084" y="5853962"/>
            <a:ext cx="5366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Пониженная тактильная чувствительность (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гипочувствительность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99436" y="2114165"/>
            <a:ext cx="4637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40896" y="548463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58139" y="399128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40896" y="249424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78826" y="526731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Солнце 20"/>
          <p:cNvSpPr/>
          <p:nvPr/>
        </p:nvSpPr>
        <p:spPr>
          <a:xfrm>
            <a:off x="91634" y="5904341"/>
            <a:ext cx="490191" cy="41964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7338427-8DD5-1C4B-BA44-DFD02D3FD23D}"/>
              </a:ext>
            </a:extLst>
          </p:cNvPr>
          <p:cNvSpPr/>
          <p:nvPr/>
        </p:nvSpPr>
        <p:spPr>
          <a:xfrm>
            <a:off x="7299436" y="1406234"/>
            <a:ext cx="3854780" cy="4190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Приемы, игры, упражнения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78428" y="2076741"/>
            <a:ext cx="43702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Пересыпание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мелких предметов,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	игры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крупой</a:t>
            </a:r>
          </a:p>
          <a:p>
            <a:endParaRPr lang="ru-RU" sz="16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Пластилин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массы для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лепки</a:t>
            </a: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Пальчиковые краски</a:t>
            </a:r>
          </a:p>
          <a:p>
            <a:endParaRPr lang="ru-RU" sz="16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Сжимание рук, </a:t>
            </a: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глубокий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массаж</a:t>
            </a:r>
          </a:p>
          <a:p>
            <a:endParaRPr lang="ru-RU" sz="1600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Сквишбоксы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- мягкие </a:t>
            </a:r>
          </a:p>
          <a:p>
            <a:r>
              <a:rPr lang="ru-RU" sz="1600" dirty="0" err="1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антистресс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-игрушки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сжимания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896" y="5636645"/>
            <a:ext cx="967191" cy="96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D37F59EF-ED21-F54B-A296-D697C2FF2015}"/>
              </a:ext>
            </a:extLst>
          </p:cNvPr>
          <p:cNvSpPr/>
          <p:nvPr/>
        </p:nvSpPr>
        <p:spPr>
          <a:xfrm>
            <a:off x="7149130" y="5747492"/>
            <a:ext cx="4391825" cy="8563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Почему мой ребёнок не любит надевать одежду? Почему ребёнок ненавидит одежду с ярлыками и </a:t>
            </a: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этикетками?</a:t>
            </a:r>
            <a:endParaRPr lang="ru-RU" sz="1400" i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" b="99494" l="17417" r="97417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900" y="2245048"/>
            <a:ext cx="2509518" cy="165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A083A4F-D6E0-B946-9568-9B9FFB9BA7A6}"/>
              </a:ext>
            </a:extLst>
          </p:cNvPr>
          <p:cNvSpPr/>
          <p:nvPr/>
        </p:nvSpPr>
        <p:spPr>
          <a:xfrm>
            <a:off x="319517" y="399864"/>
            <a:ext cx="112214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Что делать, если… Гиперчувствительность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прикосновению (защитное поведение по отношению к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тактильным стимулам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E7338427-8DD5-1C4B-BA44-DFD02D3FD23D}"/>
              </a:ext>
            </a:extLst>
          </p:cNvPr>
          <p:cNvSpPr/>
          <p:nvPr/>
        </p:nvSpPr>
        <p:spPr>
          <a:xfrm>
            <a:off x="571692" y="2047424"/>
            <a:ext cx="3779723" cy="7322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избегать нежелательных прикосновений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E7338427-8DD5-1C4B-BA44-DFD02D3FD23D}"/>
              </a:ext>
            </a:extLst>
          </p:cNvPr>
          <p:cNvSpPr/>
          <p:nvPr/>
        </p:nvSpPr>
        <p:spPr>
          <a:xfrm>
            <a:off x="646332" y="3114348"/>
            <a:ext cx="3739091" cy="91947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обращать особое внимание на выбор одежды 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ребенка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D37F59EF-ED21-F54B-A296-D697C2FF2015}"/>
              </a:ext>
            </a:extLst>
          </p:cNvPr>
          <p:cNvSpPr/>
          <p:nvPr/>
        </p:nvSpPr>
        <p:spPr>
          <a:xfrm>
            <a:off x="647713" y="4360619"/>
            <a:ext cx="3739091" cy="8193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регулярно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сильно сжимать руки и крепко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обнимать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AutoShape 4" descr="https://zatumanom.ru/wa-data/public/shop/products/12/60/66012/images/117928/117928.7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29" y="2114166"/>
            <a:ext cx="598810" cy="59879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086" y="2592349"/>
            <a:ext cx="598810" cy="59879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721" y="3164336"/>
            <a:ext cx="552468" cy="55386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873" y="3655606"/>
            <a:ext cx="598810" cy="59879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873" y="4206422"/>
            <a:ext cx="598810" cy="59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6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8866" y="306022"/>
            <a:ext cx="110273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 избежать сенсорной перегрузки у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ребенка? 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Алгоритм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действий.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Рекомендации  для родителей и педагогов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10523337"/>
              </p:ext>
            </p:extLst>
          </p:nvPr>
        </p:nvGraphicFramePr>
        <p:xfrm>
          <a:off x="4284380" y="1652338"/>
          <a:ext cx="7473531" cy="493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4" y="1856580"/>
            <a:ext cx="3191043" cy="212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07" y="4461157"/>
            <a:ext cx="947872" cy="9478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53" y="4823698"/>
            <a:ext cx="922307" cy="9222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34" y="4422908"/>
            <a:ext cx="947872" cy="947845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4641939" y="4604084"/>
            <a:ext cx="870373" cy="76666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endParaRPr lang="ru-RU" sz="48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224206" y="5577113"/>
            <a:ext cx="852920" cy="776749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endParaRPr lang="ru-RU" sz="4800" b="1" dirty="0"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620" y="5636826"/>
            <a:ext cx="947872" cy="94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463</Words>
  <Application>Microsoft Office PowerPoint</Application>
  <PresentationFormat>Широкоэкранный</PresentationFormat>
  <Paragraphs>136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Тема Office</vt:lpstr>
      <vt:lpstr>Храмцова Марина Алексеевна учитель-дефектолог</vt:lpstr>
      <vt:lpstr> </vt:lpstr>
      <vt:lpstr>Презентация PowerPoint</vt:lpstr>
      <vt:lpstr>  Сигналы сенсорной перегрузки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Дмитрий</cp:lastModifiedBy>
  <cp:revision>169</cp:revision>
  <dcterms:created xsi:type="dcterms:W3CDTF">2022-12-13T15:10:13Z</dcterms:created>
  <dcterms:modified xsi:type="dcterms:W3CDTF">2025-02-10T20:19:19Z</dcterms:modified>
</cp:coreProperties>
</file>